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69" r:id="rId3"/>
    <p:sldId id="257" r:id="rId4"/>
    <p:sldId id="260" r:id="rId5"/>
    <p:sldId id="271" r:id="rId6"/>
    <p:sldId id="273" r:id="rId7"/>
    <p:sldId id="274" r:id="rId8"/>
    <p:sldId id="272" r:id="rId9"/>
    <p:sldId id="276" r:id="rId10"/>
    <p:sldId id="277" r:id="rId11"/>
    <p:sldId id="279" r:id="rId12"/>
    <p:sldId id="280" r:id="rId13"/>
    <p:sldId id="283" r:id="rId14"/>
    <p:sldId id="284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26290" y="1203008"/>
            <a:ext cx="80212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Краткая презентация образовательной программы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дошкольного образования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МДОУ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Д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етский сад №16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Georgia" panose="02040502050405020303" pitchFamily="18" charset="0"/>
              </a:rPr>
              <a:t>Муниципальное дошкольное образовательное учреждение </a:t>
            </a:r>
          </a:p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Д</a:t>
            </a:r>
            <a:r>
              <a:rPr kumimoji="0" lang="ru-RU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етский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сад №16</a:t>
            </a:r>
            <a:endParaRPr lang="ru-RU" altLang="ru-RU" sz="2000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58" y="2996952"/>
            <a:ext cx="5737154" cy="3502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9BC3CF-B2FD-B0F4-51CD-BB370200C65B}"/>
              </a:ext>
            </a:extLst>
          </p:cNvPr>
          <p:cNvSpPr txBox="1"/>
          <p:nvPr/>
        </p:nvSpPr>
        <p:spPr>
          <a:xfrm>
            <a:off x="3275856" y="3933056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ОП  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ДО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МДОУ д/сад №16  разработанная в соответствии с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6314610"/>
            <a:ext cx="2950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г. Бежецк, Тверская область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16B3E0-7517-9BF6-553E-871BCEAC058D}"/>
              </a:ext>
            </a:extLst>
          </p:cNvPr>
          <p:cNvSpPr txBox="1"/>
          <p:nvPr/>
        </p:nvSpPr>
        <p:spPr>
          <a:xfrm>
            <a:off x="827584" y="0"/>
            <a:ext cx="6644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Познавательное развитие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748EE-E6D9-BC26-979F-63030502408B}"/>
              </a:ext>
            </a:extLst>
          </p:cNvPr>
          <p:cNvSpPr txBox="1"/>
          <p:nvPr/>
        </p:nvSpPr>
        <p:spPr>
          <a:xfrm>
            <a:off x="107504" y="230832"/>
            <a:ext cx="856895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развитие любознательности и познавательной мотивации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• формирование познавательных действий • становление сознания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• развитие воображения и творческой активности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• формирование первичных представлений:  о себе, других людях об объектах окружающего мира 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  о планете Земля как общем доме людей, об особенностях её природы, многообразии стран и народов мира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E3D674-5FA2-16E4-9117-A75AD707E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70202"/>
            <a:ext cx="6322100" cy="646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59B59D-D4D0-7B2A-D1D9-D5FA24EBDE32}"/>
              </a:ext>
            </a:extLst>
          </p:cNvPr>
          <p:cNvSpPr txBox="1"/>
          <p:nvPr/>
        </p:nvSpPr>
        <p:spPr>
          <a:xfrm>
            <a:off x="512058" y="3844679"/>
            <a:ext cx="77598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• владение речью как средством общения • обогащение активного словаря</a:t>
            </a:r>
          </a:p>
          <a:p>
            <a:r>
              <a:rPr lang="ru-RU" sz="2000" dirty="0">
                <a:latin typeface="Arial" panose="020B0604020202020204" pitchFamily="34" charset="0"/>
              </a:rPr>
              <a:t> • развитие связной, грамматически правильной диалогической и монологической речи</a:t>
            </a:r>
          </a:p>
          <a:p>
            <a:r>
              <a:rPr lang="ru-RU" sz="2000" dirty="0">
                <a:latin typeface="Arial" panose="020B0604020202020204" pitchFamily="34" charset="0"/>
              </a:rPr>
              <a:t>• развитие звуковой и интонационной культуры речи, фонематического слуха</a:t>
            </a:r>
          </a:p>
          <a:p>
            <a:r>
              <a:rPr lang="ru-RU" sz="2000" dirty="0">
                <a:latin typeface="Arial" panose="020B0604020202020204" pitchFamily="34" charset="0"/>
              </a:rPr>
              <a:t>• формирование звуковой аналитико- синтетической активности как предпосылки обучения грамоте</a:t>
            </a:r>
          </a:p>
        </p:txBody>
      </p:sp>
    </p:spTree>
    <p:extLst>
      <p:ext uri="{BB962C8B-B14F-4D97-AF65-F5344CB8AC3E}">
        <p14:creationId xmlns:p14="http://schemas.microsoft.com/office/powerpoint/2010/main" val="92644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5BB421-B66B-733F-F686-810328028BB5}"/>
              </a:ext>
            </a:extLst>
          </p:cNvPr>
          <p:cNvSpPr txBox="1"/>
          <p:nvPr/>
        </p:nvSpPr>
        <p:spPr>
          <a:xfrm>
            <a:off x="1334728" y="188640"/>
            <a:ext cx="6474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Художественно-эстетическое развитие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F850A-8E43-14ED-270E-D2973DA1D1E5}"/>
              </a:ext>
            </a:extLst>
          </p:cNvPr>
          <p:cNvSpPr txBox="1"/>
          <p:nvPr/>
        </p:nvSpPr>
        <p:spPr>
          <a:xfrm>
            <a:off x="1249679" y="1228397"/>
            <a:ext cx="66446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• развитие предпосылок ценностно-смыслового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r>
              <a:rPr lang="ru-RU" sz="2000" dirty="0">
                <a:latin typeface="Arial" panose="020B0604020202020204" pitchFamily="34" charset="0"/>
              </a:rPr>
              <a:t> • становление эстетического отношения к окружающему миру</a:t>
            </a:r>
          </a:p>
          <a:p>
            <a:r>
              <a:rPr lang="ru-RU" sz="2000" dirty="0">
                <a:latin typeface="Arial" panose="020B0604020202020204" pitchFamily="34" charset="0"/>
              </a:rPr>
              <a:t> • формирование элементарных представлений о видах искусства; восприятие музыки, художественной литературы, фольклора</a:t>
            </a:r>
          </a:p>
          <a:p>
            <a:r>
              <a:rPr lang="ru-RU" sz="2000" dirty="0">
                <a:latin typeface="Arial" panose="020B0604020202020204" pitchFamily="34" charset="0"/>
              </a:rPr>
              <a:t> • стимулирование сопереживания персонажам художественных произведений </a:t>
            </a:r>
          </a:p>
          <a:p>
            <a:r>
              <a:rPr lang="ru-RU" sz="2000" dirty="0">
                <a:latin typeface="Arial" panose="020B0604020202020204" pitchFamily="34" charset="0"/>
              </a:rPr>
              <a:t>• реализацию самостоятельной творческой деятельности детей (изобразительной, конструктивно-модельной, музыкальной, и др.)</a:t>
            </a:r>
          </a:p>
        </p:txBody>
      </p:sp>
    </p:spTree>
    <p:extLst>
      <p:ext uri="{BB962C8B-B14F-4D97-AF65-F5344CB8AC3E}">
        <p14:creationId xmlns:p14="http://schemas.microsoft.com/office/powerpoint/2010/main" val="280763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8CF281-B844-98E4-96D3-2AAD7D2367BD}"/>
              </a:ext>
            </a:extLst>
          </p:cNvPr>
          <p:cNvSpPr txBox="1"/>
          <p:nvPr/>
        </p:nvSpPr>
        <p:spPr>
          <a:xfrm>
            <a:off x="1268362" y="476672"/>
            <a:ext cx="6607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Физическое развитие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0F915-7024-7DF5-E6DD-26B4C2FBB47D}"/>
              </a:ext>
            </a:extLst>
          </p:cNvPr>
          <p:cNvSpPr txBox="1"/>
          <p:nvPr/>
        </p:nvSpPr>
        <p:spPr>
          <a:xfrm>
            <a:off x="887730" y="907505"/>
            <a:ext cx="736854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• приобретение опыта в следующих видах поведения детей: двигательном, в том числе связанном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</a:t>
            </a:r>
            <a:r>
              <a:rPr lang="ru-RU" sz="2000" dirty="0" err="1">
                <a:latin typeface="Arial" panose="020B0604020202020204" pitchFamily="34" charset="0"/>
              </a:rPr>
              <a:t>рук,а</a:t>
            </a:r>
            <a:r>
              <a:rPr lang="ru-RU" sz="2000" dirty="0">
                <a:latin typeface="Arial" panose="020B0604020202020204" pitchFamily="34" charset="0"/>
              </a:rPr>
              <a:t> также с правильным, не наносящем ущерба организму, выполнением основных движений (ходьба, бег, мягкие прыжки, повороты в обе стороны),</a:t>
            </a:r>
          </a:p>
          <a:p>
            <a:r>
              <a:rPr lang="ru-RU" sz="2000" dirty="0">
                <a:latin typeface="Arial" panose="020B0604020202020204" pitchFamily="34" charset="0"/>
              </a:rPr>
              <a:t> •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</a:t>
            </a:r>
          </a:p>
          <a:p>
            <a:r>
              <a:rPr lang="ru-RU" sz="2000" dirty="0">
                <a:latin typeface="Arial" panose="020B0604020202020204" pitchFamily="34" charset="0"/>
              </a:rPr>
              <a:t> • овладение элементарными нормами и правилами здорового образа жизни (в питании, двигательном режиме, закаливании, при формировании полезных привычек и др.)</a:t>
            </a:r>
          </a:p>
        </p:txBody>
      </p:sp>
    </p:spTree>
    <p:extLst>
      <p:ext uri="{BB962C8B-B14F-4D97-AF65-F5344CB8AC3E}">
        <p14:creationId xmlns:p14="http://schemas.microsoft.com/office/powerpoint/2010/main" val="211871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4C41E-E5A0-D3EE-738D-51D782ABCDC4}"/>
              </a:ext>
            </a:extLst>
          </p:cNvPr>
          <p:cNvSpPr txBox="1"/>
          <p:nvPr/>
        </p:nvSpPr>
        <p:spPr>
          <a:xfrm>
            <a:off x="1691680" y="1124744"/>
            <a:ext cx="626469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Рабочая программа воспитания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sz="2000" dirty="0"/>
              <a:t> Раскрывает задачи и направления воспитательной работы;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 Предусматривает приобщение детей к российским традиционным духовным ценностям, включая культурные ценности своей этнической группы, правилам и нормам поведения в российском обществе</a:t>
            </a:r>
          </a:p>
        </p:txBody>
      </p:sp>
    </p:spTree>
    <p:extLst>
      <p:ext uri="{BB962C8B-B14F-4D97-AF65-F5344CB8AC3E}">
        <p14:creationId xmlns:p14="http://schemas.microsoft.com/office/powerpoint/2010/main" val="364047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60F11-EB92-5ED3-A814-B2ABE92617DF}"/>
              </a:ext>
            </a:extLst>
          </p:cNvPr>
          <p:cNvSpPr txBox="1"/>
          <p:nvPr/>
        </p:nvSpPr>
        <p:spPr>
          <a:xfrm>
            <a:off x="179512" y="116632"/>
            <a:ext cx="885698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Цель и задачи рабочей программы воспитания </a:t>
            </a:r>
          </a:p>
          <a:p>
            <a:endParaRPr lang="ru-RU" dirty="0"/>
          </a:p>
          <a:p>
            <a:r>
              <a:rPr lang="ru-RU" dirty="0"/>
              <a:t>Общая цель воспитания в ДОО ‒ личностное развитие каждого ребенка с учетом его индивидуальности и создание условий для позитивной социализации детей на основе традиционных ценностей российского общества, что предполагает: 1.Формирование первоначальных представлений о традиционных ценностях российского народа, социально приемлемых нормах и правилах поведения; 2.Формирование ценностного отношения к окружающему миру (природному и социокультурному), другим людям, самому себе; </a:t>
            </a:r>
          </a:p>
          <a:p>
            <a:r>
              <a:rPr lang="ru-RU" dirty="0"/>
              <a:t>3.Становление первичного опыта деятельности и поведения в соответствии с традиционными ценностями, принятыми в обществе нормами и правилами. Общие задачи воспитания в ДОО: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содействовать развитию личности, основанному на принятых в обществе представлениях о добре и зле, должном и недопустимом; </a:t>
            </a:r>
          </a:p>
          <a:p>
            <a:pPr marL="285750" indent="-285750">
              <a:buFontTx/>
              <a:buChar char="-"/>
            </a:pPr>
            <a:r>
              <a:rPr lang="ru-RU" dirty="0"/>
              <a:t>- способствовать становлению нравственности, основанной на духовных отечественных традициях, внутренней установке личности поступать согласно своей совести; </a:t>
            </a:r>
          </a:p>
          <a:p>
            <a:pPr marL="285750" indent="-285750">
              <a:buFontTx/>
              <a:buChar char="-"/>
            </a:pPr>
            <a:r>
              <a:rPr lang="ru-RU" dirty="0"/>
              <a:t>- создавать условия для развития и реализации личностного потенциала ребенка, его готовности к творческому самовыражению и саморазвитию, самовоспитанию; </a:t>
            </a:r>
          </a:p>
          <a:p>
            <a:pPr marL="285750" indent="-285750">
              <a:buFontTx/>
              <a:buChar char="-"/>
            </a:pPr>
            <a:r>
              <a:rPr lang="ru-RU" dirty="0"/>
              <a:t>- осуществлять поддержку позитивной социализации ребенка посредством проектирования и принятия уклада, воспитывающей среды, создания воспитывающих общностей</a:t>
            </a:r>
          </a:p>
        </p:txBody>
      </p:sp>
    </p:spTree>
    <p:extLst>
      <p:ext uri="{BB962C8B-B14F-4D97-AF65-F5344CB8AC3E}">
        <p14:creationId xmlns:p14="http://schemas.microsoft.com/office/powerpoint/2010/main" val="130872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22B5-15F5-A095-4029-FFBBE043DB4F}"/>
              </a:ext>
            </a:extLst>
          </p:cNvPr>
          <p:cNvSpPr txBox="1"/>
          <p:nvPr/>
        </p:nvSpPr>
        <p:spPr>
          <a:xfrm>
            <a:off x="395536" y="1556792"/>
            <a:ext cx="799288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В организационный раздел включают: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психолого-педагогические условия Программы;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 особенности организации развивающей пространственной среды;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 материально-техническое обеспечение и обеспеченность методическими материалами и средствами обучения и воспитания;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 примерный перечень литературных, музыкальных, художественных, анимационных произведений для реализации Программы;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 кадровое обеспечение;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 режим и распорядок дня в возрастных группах;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 календарный план воспитательной работы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5" y="764704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23731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сентября 2023 года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детский сад №16 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 работать по новой Образовательной программе  дошкольного образования разработанной в соответствии с требованиями Федерального государственного образовательного стандарта (ФГОС ДО), утвержденного приказом Минобрнауки от 17.10.2013 № 1155 (далее — ФГОС ДО), и Федеральной образовательной программы дошкольного образования (ФОП ДО), утвержденной приказом </a:t>
            </a:r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25.11.2022 № 1028и (далее — ФОП ДО).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презентации мы познакомим Вас: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понятием «образовательная программа» и для чего она необходима?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Моделью образовательной программы.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направлениями развития детей и образовательными областями.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Разделами основной образовательной программы дошкольного образования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Формами взаимодействия педагогического коллектива с семьями детей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C39C7-6C7F-2E1B-8CB1-206A0EDC629B}"/>
              </a:ext>
            </a:extLst>
          </p:cNvPr>
          <p:cNvSpPr txBox="1"/>
          <p:nvPr/>
        </p:nvSpPr>
        <p:spPr>
          <a:xfrm>
            <a:off x="467544" y="332656"/>
            <a:ext cx="727280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u="sng" dirty="0">
                <a:latin typeface="Arial" pitchFamily="34" charset="0"/>
              </a:rPr>
              <a:t>Образовательная программа дошкольного образования </a:t>
            </a:r>
          </a:p>
          <a:p>
            <a:pPr algn="ctr"/>
            <a:endParaRPr lang="ru-RU" sz="2200" u="sng" dirty="0">
              <a:latin typeface="Arial" pitchFamily="34" charset="0"/>
            </a:endParaRPr>
          </a:p>
          <a:p>
            <a:r>
              <a:rPr lang="ru-RU" sz="2200" dirty="0">
                <a:latin typeface="Arial" pitchFamily="34" charset="0"/>
              </a:rPr>
              <a:t>муниципального дошкольного образовательного учреждения детского сада № 16 (далее Программа) обеспечивает разностороннее развитие детей на основе духовно-нравственных ценностей российского народа, исторических и национально-культурных традиций, в возрасте от 1 до 7 лет с учетом их возрастных и индивидуальных особенностей по основным направлениям:</a:t>
            </a:r>
          </a:p>
          <a:p>
            <a:pPr algn="ctr"/>
            <a:r>
              <a:rPr lang="ru-RU" sz="2200" dirty="0">
                <a:latin typeface="Arial" pitchFamily="34" charset="0"/>
              </a:rPr>
              <a:t>1. физическому; </a:t>
            </a:r>
          </a:p>
          <a:p>
            <a:pPr algn="ctr"/>
            <a:r>
              <a:rPr lang="ru-RU" sz="2200" dirty="0">
                <a:latin typeface="Arial" pitchFamily="34" charset="0"/>
              </a:rPr>
              <a:t>2. социально-коммуникативному; </a:t>
            </a:r>
          </a:p>
          <a:p>
            <a:pPr algn="ctr"/>
            <a:r>
              <a:rPr lang="ru-RU" sz="2200" dirty="0">
                <a:latin typeface="Arial" pitchFamily="34" charset="0"/>
              </a:rPr>
              <a:t>3. познавательному; </a:t>
            </a:r>
          </a:p>
          <a:p>
            <a:pPr algn="ctr"/>
            <a:r>
              <a:rPr lang="ru-RU" sz="2200" dirty="0">
                <a:latin typeface="Arial" pitchFamily="34" charset="0"/>
              </a:rPr>
              <a:t>4. речевому;</a:t>
            </a:r>
          </a:p>
          <a:p>
            <a:pPr algn="ctr"/>
            <a:r>
              <a:rPr lang="ru-RU" sz="2200" dirty="0">
                <a:latin typeface="Arial" pitchFamily="34" charset="0"/>
              </a:rPr>
              <a:t>5. художественно-эстетическому развитию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режим и распорядок дня в дошкольных групп;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календарный план воспитательной работы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3995936" y="45025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Целевой раздел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EC05B-3B75-F2E2-1514-29F36E8B1AD1}"/>
              </a:ext>
            </a:extLst>
          </p:cNvPr>
          <p:cNvSpPr txBox="1"/>
          <p:nvPr/>
        </p:nvSpPr>
        <p:spPr>
          <a:xfrm>
            <a:off x="323528" y="450250"/>
            <a:ext cx="849694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Включает в себя: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 пояснительную записку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Цели и задачи;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Принципы и подходы к формированию;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 Характеристики особенностей развития детей раннего и дошкольного возрастов;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Планируемые результаты освоения образовательной программы в раннем, дошкольном возрастах, а также на этапе завершения освоения образовательной программы;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Подходы к педагогической диагностике планируемых результатов освоения программы. </a:t>
            </a:r>
          </a:p>
          <a:p>
            <a:r>
              <a:rPr lang="ru-RU" sz="2000" dirty="0"/>
              <a:t>Результаты освоения образовательной программы представлены в виде целевых ориентиров образования в раннем детстве,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Также входят подходы к проведению педагогической диагностики достижений планируемых результатов и значимые для разработки и реализации</a:t>
            </a:r>
          </a:p>
          <a:p>
            <a:r>
              <a:rPr lang="ru-RU" sz="2000" dirty="0"/>
              <a:t>Программы характеристики — особенности 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D54247-1EC5-C090-2D2C-834D6BA4B2C2}"/>
              </a:ext>
            </a:extLst>
          </p:cNvPr>
          <p:cNvSpPr txBox="1"/>
          <p:nvPr/>
        </p:nvSpPr>
        <p:spPr>
          <a:xfrm>
            <a:off x="925094" y="764704"/>
            <a:ext cx="756084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Цель: </a:t>
            </a:r>
          </a:p>
          <a:p>
            <a:r>
              <a:rPr lang="ru-RU" sz="2000" dirty="0">
                <a:latin typeface="Arial" pitchFamily="34" charset="0"/>
              </a:rPr>
              <a:t>разностороннее развитие в период дошкольного детства с учетом возрастных и индивидуальных особенностей на основе духовно-нравственных ценностей российского народа (жизнь, достоинство, права и свободы человека, патриотизм, гражданственность, служение Отечеству,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</a:t>
            </a:r>
          </a:p>
          <a:p>
            <a:r>
              <a:rPr lang="ru-RU" sz="2000" dirty="0">
                <a:latin typeface="Arial" pitchFamily="34" charset="0"/>
              </a:rPr>
              <a:t>историческая память и преемственность поколений, единство</a:t>
            </a:r>
          </a:p>
          <a:p>
            <a:r>
              <a:rPr lang="ru-RU" sz="2000" dirty="0">
                <a:latin typeface="Arial" pitchFamily="34" charset="0"/>
              </a:rPr>
              <a:t>народов России), исторических и национально-культурных традиций</a:t>
            </a:r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2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9846D-E34C-E14A-26A0-E5D581CDDE19}"/>
              </a:ext>
            </a:extLst>
          </p:cNvPr>
          <p:cNvSpPr txBox="1"/>
          <p:nvPr/>
        </p:nvSpPr>
        <p:spPr>
          <a:xfrm>
            <a:off x="539552" y="620688"/>
            <a:ext cx="84249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Программа построена на следующих принципах ДО, установленных ФГОС: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/>
              <a:t>полноценное проживание </a:t>
            </a:r>
            <a:r>
              <a:rPr lang="ru-RU" dirty="0"/>
              <a:t>ребёнком всех этапов детства (младенческого, раннего и дошкольного возраста), </a:t>
            </a:r>
            <a:r>
              <a:rPr lang="ru-RU" u="sng" dirty="0"/>
              <a:t>обогащение</a:t>
            </a:r>
            <a:r>
              <a:rPr lang="ru-RU" dirty="0"/>
              <a:t> (амплификация) детского развития;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поддержка детской инициативы в различных видах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сотрудничество детского сада с семьёй;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приобщение детей к социокультурным нормам, традициям семьи, общества и государства;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учёт этнокультурной ситуации 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179930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раздел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5195A-8F33-EDFB-325C-F5ED3884EFDF}"/>
              </a:ext>
            </a:extLst>
          </p:cNvPr>
          <p:cNvSpPr txBox="1"/>
          <p:nvPr/>
        </p:nvSpPr>
        <p:spPr>
          <a:xfrm>
            <a:off x="755576" y="1700808"/>
            <a:ext cx="76328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Включает: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Задачи и содержание образования (обучения и воспитания) по</a:t>
            </a:r>
          </a:p>
          <a:p>
            <a:r>
              <a:rPr lang="ru-RU" sz="2000" dirty="0"/>
              <a:t>образовательным областям ( социально-коммуникативное,</a:t>
            </a:r>
          </a:p>
          <a:p>
            <a:r>
              <a:rPr lang="ru-RU" sz="2000" dirty="0"/>
              <a:t>познавательное, речевое, художественно-эстетическое и</a:t>
            </a:r>
          </a:p>
          <a:p>
            <a:r>
              <a:rPr lang="ru-RU" sz="2000" dirty="0"/>
              <a:t>физическое развитие);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Описание вариативных форм, способов, методов, средств</a:t>
            </a:r>
          </a:p>
          <a:p>
            <a:r>
              <a:rPr lang="ru-RU" sz="2000" dirty="0"/>
              <a:t>реализации программы;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 Особенности образовательной деятельности разных видов и</a:t>
            </a:r>
          </a:p>
          <a:p>
            <a:r>
              <a:rPr lang="ru-RU" sz="2000" dirty="0"/>
              <a:t>культурных практик и способов поддержки детской инициативы;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 Взаимодействие педагогического коллектива с семьями</a:t>
            </a:r>
          </a:p>
          <a:p>
            <a:r>
              <a:rPr lang="ru-RU" sz="2000" dirty="0"/>
              <a:t>обучающихся;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Рабочая программа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5A3981-D2F9-DAEA-C118-1A40B20E0400}"/>
              </a:ext>
            </a:extLst>
          </p:cNvPr>
          <p:cNvSpPr txBox="1"/>
          <p:nvPr/>
        </p:nvSpPr>
        <p:spPr>
          <a:xfrm>
            <a:off x="251520" y="980728"/>
            <a:ext cx="871296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• присвоение норм и ценностей, принятых в обществе, включая моральные и нравственные ценности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• развитие общения и взаимодействия ребёнка с взрослыми и сверстниками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 • становление самостоятельности, целенаправленности и саморегуляции собственных действий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 • развитие социального и эмоционального интеллекта, эмоциональной отзывчивости, сопереживания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 • формирование готовности к совместной деятельности со сверстниками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 • формирование уважительного отношения и чувства принадлежности к своей семье, малой родине и Отечеству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• представлений о социокультурных ценностях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нашего народа, об отечественных традициях и праздниках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 • формирование основ безопасности в быту, социуме, природе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формирования основ гражданственности и патриотизма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Знакомство  детей с элементарными экономическими знаниями,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Arial" panose="020B0604020202020204" pitchFamily="34" charset="0"/>
              </a:rPr>
              <a:t>формирование первоначальных представлений о финансовой грамотности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93883-0E63-349B-5205-AF2881410F1C}"/>
              </a:ext>
            </a:extLst>
          </p:cNvPr>
          <p:cNvSpPr txBox="1"/>
          <p:nvPr/>
        </p:nvSpPr>
        <p:spPr>
          <a:xfrm>
            <a:off x="1331640" y="337294"/>
            <a:ext cx="6083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Социально-коммуникативное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2533387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powerpointstore.com_30</Template>
  <TotalTime>490</TotalTime>
  <Words>1389</Words>
  <Application>Microsoft Office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Franklin Gothic Book</vt:lpstr>
      <vt:lpstr>Franklin Gothic Medium</vt:lpstr>
      <vt:lpstr>Garamond</vt:lpstr>
      <vt:lpstr>Georgia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34</cp:revision>
  <dcterms:created xsi:type="dcterms:W3CDTF">2023-02-22T14:53:18Z</dcterms:created>
  <dcterms:modified xsi:type="dcterms:W3CDTF">2023-09-04T17:38:03Z</dcterms:modified>
</cp:coreProperties>
</file>