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4" r:id="rId13"/>
    <p:sldId id="265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5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познавательная активность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2011-2012</c:v>
                </c:pt>
                <c:pt idx="2">
                  <c:v>2012-2013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0.65000000000000102</c:v>
                </c:pt>
                <c:pt idx="2" formatCode="0%">
                  <c:v>0.78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монологическая речь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2011-2012</c:v>
                </c:pt>
                <c:pt idx="2">
                  <c:v>2012-2013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0.69000000000000106</c:v>
                </c:pt>
                <c:pt idx="2" formatCode="0%">
                  <c:v>0.82000000000000062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игровые навыки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2011-2012</c:v>
                </c:pt>
                <c:pt idx="2">
                  <c:v>2012-2013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0.78</c:v>
                </c:pt>
                <c:pt idx="2" formatCode="0%">
                  <c:v>0.91</c:v>
                </c:pt>
              </c:numCache>
            </c:numRef>
          </c:val>
        </c:ser>
        <c:axId val="65990656"/>
        <c:axId val="67756032"/>
      </c:barChart>
      <c:catAx>
        <c:axId val="65990656"/>
        <c:scaling>
          <c:orientation val="minMax"/>
        </c:scaling>
        <c:axPos val="b"/>
        <c:tickLblPos val="nextTo"/>
        <c:crossAx val="67756032"/>
        <c:crosses val="autoZero"/>
        <c:auto val="1"/>
        <c:lblAlgn val="ctr"/>
        <c:lblOffset val="100"/>
      </c:catAx>
      <c:valAx>
        <c:axId val="67756032"/>
        <c:scaling>
          <c:orientation val="minMax"/>
        </c:scaling>
        <c:axPos val="l"/>
        <c:majorGridlines/>
        <c:numFmt formatCode="0%" sourceLinked="1"/>
        <c:tickLblPos val="nextTo"/>
        <c:crossAx val="6599065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соблюдения правил поведения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2011-2012</c:v>
                </c:pt>
                <c:pt idx="2">
                  <c:v>2012-2013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0.69000000000000061</c:v>
                </c:pt>
                <c:pt idx="2" formatCode="0%">
                  <c:v>0.92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участие родителей в жизни группы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2011-2012</c:v>
                </c:pt>
                <c:pt idx="2">
                  <c:v>2012-2013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 formatCode="0%">
                  <c:v>0.26</c:v>
                </c:pt>
                <c:pt idx="2" formatCode="0%">
                  <c:v>0.65000000000000102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участие детей в театрализованной тдеятельности по собственному желанию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2011-2012</c:v>
                </c:pt>
                <c:pt idx="2">
                  <c:v>2012-2013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 formatCode="0%">
                  <c:v>0.43000000000000038</c:v>
                </c:pt>
                <c:pt idx="2" formatCode="0%">
                  <c:v>0.95000000000000062</c:v>
                </c:pt>
              </c:numCache>
            </c:numRef>
          </c:val>
        </c:ser>
        <c:axId val="71792896"/>
        <c:axId val="71835648"/>
      </c:barChart>
      <c:catAx>
        <c:axId val="71792896"/>
        <c:scaling>
          <c:orientation val="minMax"/>
        </c:scaling>
        <c:axPos val="b"/>
        <c:tickLblPos val="nextTo"/>
        <c:crossAx val="71835648"/>
        <c:crosses val="autoZero"/>
        <c:auto val="1"/>
        <c:lblAlgn val="ctr"/>
        <c:lblOffset val="100"/>
      </c:catAx>
      <c:valAx>
        <c:axId val="71835648"/>
        <c:scaling>
          <c:orientation val="minMax"/>
        </c:scaling>
        <c:axPos val="l"/>
        <c:majorGridlines/>
        <c:numFmt formatCode="0%" sourceLinked="1"/>
        <c:tickLblPos val="nextTo"/>
        <c:crossAx val="7179289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18154E-C930-436E-BDF6-6977E6541FE3}" type="datetimeFigureOut">
              <a:rPr lang="ru-RU" smtClean="0"/>
              <a:pPr/>
              <a:t>18.09.2013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4533A-735C-4DE0-AD32-730C9CC891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4533A-735C-4DE0-AD32-730C9CC891D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угадай\Синий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5375" y="6500813"/>
            <a:ext cx="16732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214422"/>
            <a:ext cx="8572560" cy="5286412"/>
          </a:xfrm>
          <a:prstGeom prst="roundRect">
            <a:avLst/>
          </a:prstGeom>
          <a:solidFill>
            <a:srgbClr val="99FF99">
              <a:alpha val="6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4282" y="1214422"/>
            <a:ext cx="8572560" cy="5286412"/>
          </a:xfrm>
          <a:prstGeom prst="roundRect">
            <a:avLst/>
          </a:prstGeom>
          <a:solidFill>
            <a:srgbClr val="99FF99">
              <a:alpha val="6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4282" y="1214422"/>
            <a:ext cx="8572560" cy="5286412"/>
          </a:xfrm>
          <a:prstGeom prst="roundRect">
            <a:avLst/>
          </a:prstGeom>
          <a:solidFill>
            <a:srgbClr val="99FF99">
              <a:alpha val="65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57188" y="17145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0D3358-A895-46EC-8FA0-AAF8D9C35C53}" type="datetimeFigureOut">
              <a:rPr lang="ru-RU"/>
              <a:pPr>
                <a:defRPr/>
              </a:pPr>
              <a:t>18.09.2013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EB4A0B-EB49-41D2-A1BF-41ACABF80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15250" y="0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6" descr="C:\Documents and Settings\Admin\Мои документы\Мои рисунки\Анимашки\Бабочки жучки и т п\borb30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00938" y="46434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14750" y="5186363"/>
            <a:ext cx="2000250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5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43563" y="5783263"/>
            <a:ext cx="1362075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86688" y="6000750"/>
            <a:ext cx="10255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4" descr="C:\Documents and Settings\Admin\Мои документы\Мои рисунки\Анимашки\Бабочки жучки и т п\166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28875" y="5726113"/>
            <a:ext cx="1433513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2" descr="C:\Documents and Settings\Admin\Мои документы\Мои рисунки\Анимашки\цветочки\cvetok42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2875" y="6072188"/>
            <a:ext cx="94138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3214709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Bookman Old Style" pitchFamily="18" charset="0"/>
              </a:rPr>
              <a:t>Нравственно – патриотическое воспитание старших дошкольников в рамках ФГТ</a:t>
            </a:r>
            <a:br>
              <a:rPr lang="ru-RU" sz="20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Bookman Old Style" pitchFamily="18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Bookman Old Style" pitchFamily="18" charset="0"/>
              </a:rPr>
            </a:br>
            <a:r>
              <a:rPr lang="ru-RU" sz="4800" b="1" dirty="0" smtClean="0">
                <a:solidFill>
                  <a:srgbClr val="0070C0"/>
                </a:solidFill>
                <a:latin typeface="Bookman Old Style" pitchFamily="18" charset="0"/>
              </a:rPr>
              <a:t>Проект «Мир в нашем доме»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643314"/>
            <a:ext cx="7286676" cy="2000264"/>
          </a:xfrm>
        </p:spPr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b="1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                                                                                   Воспитатель </a:t>
            </a:r>
            <a:r>
              <a:rPr lang="ru-RU" sz="1600" b="1" dirty="0" err="1" smtClean="0">
                <a:solidFill>
                  <a:srgbClr val="C00000"/>
                </a:solidFill>
                <a:latin typeface="Bookman Old Style" pitchFamily="18" charset="0"/>
              </a:rPr>
              <a:t>Гогунова</a:t>
            </a: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 Антонина Алексеевна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                 МДОУ детский сад №16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              Средне – старшая группа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		</a:t>
            </a:r>
            <a:r>
              <a:rPr lang="ru-RU" sz="1400" b="1" dirty="0" smtClean="0">
                <a:solidFill>
                  <a:srgbClr val="C00000"/>
                </a:solidFill>
                <a:latin typeface="Bookman Old Style" pitchFamily="18" charset="0"/>
              </a:rPr>
              <a:t>27.08.2013</a:t>
            </a:r>
            <a:endParaRPr lang="ru-RU" sz="1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4" name="Рисунок 3" descr="F:\DCIM\100CASIO\CIMG3131.JPG"/>
          <p:cNvPicPr/>
          <p:nvPr/>
        </p:nvPicPr>
        <p:blipFill>
          <a:blip r:embed="rId2" cstate="print"/>
          <a:srcRect l="80782" t="25971" r="6015" b="53393"/>
          <a:stretch>
            <a:fillRect/>
          </a:stretch>
        </p:blipFill>
        <p:spPr bwMode="auto">
          <a:xfrm>
            <a:off x="6072198" y="3212976"/>
            <a:ext cx="1884178" cy="24102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7145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Сравнительный анализ</a:t>
            </a:r>
            <a:b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(2011-2012 </a:t>
            </a:r>
            <a:r>
              <a:rPr lang="ru-RU" sz="2000" b="1" dirty="0" err="1" smtClean="0">
                <a:solidFill>
                  <a:srgbClr val="002060"/>
                </a:solidFill>
                <a:latin typeface="Bookman Old Style" pitchFamily="18" charset="0"/>
              </a:rPr>
              <a:t>уч.г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. и 2012-2013 </a:t>
            </a:r>
            <a:r>
              <a:rPr lang="ru-RU" sz="2000" b="1" dirty="0" err="1" smtClean="0">
                <a:solidFill>
                  <a:srgbClr val="002060"/>
                </a:solidFill>
                <a:latin typeface="Bookman Old Style" pitchFamily="18" charset="0"/>
              </a:rPr>
              <a:t>уч.г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.)</a:t>
            </a:r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              </a:t>
            </a:r>
            <a:endParaRPr lang="ru-RU" sz="32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7145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Сравнительный анализ</a:t>
            </a:r>
            <a:r>
              <a:rPr lang="ru-RU" sz="6000" b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(2011-2012 </a:t>
            </a:r>
            <a:r>
              <a:rPr lang="ru-RU" sz="2000" b="1" dirty="0" err="1" smtClean="0">
                <a:solidFill>
                  <a:srgbClr val="002060"/>
                </a:solidFill>
                <a:latin typeface="Bookman Old Style" pitchFamily="18" charset="0"/>
              </a:rPr>
              <a:t>уч.г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. и 2012-2013 </a:t>
            </a:r>
            <a:r>
              <a:rPr lang="ru-RU" sz="2000" b="1" dirty="0" err="1" smtClean="0">
                <a:solidFill>
                  <a:srgbClr val="002060"/>
                </a:solidFill>
                <a:latin typeface="Bookman Old Style" pitchFamily="18" charset="0"/>
              </a:rPr>
              <a:t>уч.г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.)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Мероприятия по реализации проекта в 2013 – 2014 </a:t>
            </a:r>
            <a:r>
              <a:rPr lang="ru-RU" sz="3200" b="1" dirty="0" err="1" smtClean="0">
                <a:solidFill>
                  <a:srgbClr val="002060"/>
                </a:solidFill>
                <a:latin typeface="Bookman Old Style" pitchFamily="18" charset="0"/>
              </a:rPr>
              <a:t>уч</a:t>
            </a:r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. году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68761"/>
            <a:ext cx="4040188" cy="1728191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3200" i="1" u="sng" dirty="0" smtClean="0">
                <a:solidFill>
                  <a:srgbClr val="FF0000"/>
                </a:solidFill>
                <a:latin typeface="Bookman Old Style" pitchFamily="18" charset="0"/>
              </a:rPr>
              <a:t>«Мир в других»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Беседы: «Я и дети», «Мой друг», «Я и детский сад»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Рисование: «Мой друг», «Мой детский сад»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79512" y="2996952"/>
            <a:ext cx="4392488" cy="3129211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2800" b="1" i="1" u="sng" dirty="0" smtClean="0">
                <a:solidFill>
                  <a:srgbClr val="FF0000"/>
                </a:solidFill>
                <a:latin typeface="Bookman Old Style" pitchFamily="18" charset="0"/>
              </a:rPr>
              <a:t>«Ознакомление с окружающим»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Беседы: «Мы помощники взрослых», «Наши меньшие друзья», «Наши добрые дела», «Дружная семья»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Выполнение трудовых поручений, наблюдения.</a:t>
            </a:r>
            <a:endParaRPr lang="ru-RU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247455" cy="3168352"/>
          </a:xfrm>
        </p:spPr>
        <p:txBody>
          <a:bodyPr/>
          <a:lstStyle/>
          <a:p>
            <a:pPr algn="ctr"/>
            <a:r>
              <a:rPr lang="ru-RU" sz="2800" i="1" u="sng" dirty="0" smtClean="0">
                <a:solidFill>
                  <a:srgbClr val="FF0000"/>
                </a:solidFill>
                <a:latin typeface="Bookman Old Style" pitchFamily="18" charset="0"/>
              </a:rPr>
              <a:t>«Мир расширяется»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Тематические досуги «Волшебная сила музыки», «Мир через спорт».   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Беседы: «Учись меняться у природы», «В глубине моего сердца – птица-душа».  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Беседа, экскурсия: «Участок Мира – </a:t>
            </a:r>
            <a:r>
              <a:rPr lang="ru-RU" sz="2000" dirty="0" err="1" smtClean="0">
                <a:solidFill>
                  <a:srgbClr val="002060"/>
                </a:solidFill>
                <a:latin typeface="Bookman Old Style" pitchFamily="18" charset="0"/>
              </a:rPr>
              <a:t>Бежецкая</a:t>
            </a: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 земля». Конкурс рисунков о Мире.                      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4437112"/>
            <a:ext cx="4041775" cy="1512168"/>
          </a:xfrm>
        </p:spPr>
        <p:txBody>
          <a:bodyPr/>
          <a:lstStyle/>
          <a:p>
            <a:pPr algn="ctr">
              <a:buNone/>
            </a:pPr>
            <a:r>
              <a:rPr lang="ru-RU" sz="2800" b="1" i="1" u="sng" dirty="0" smtClean="0">
                <a:solidFill>
                  <a:srgbClr val="FF0000"/>
                </a:solidFill>
                <a:latin typeface="Bookman Old Style" pitchFamily="18" charset="0"/>
              </a:rPr>
              <a:t>Соревнования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«Забег дружбы», «Папа, мама, я – спортивная семья».«Веселые старты»</a:t>
            </a:r>
            <a:endParaRPr lang="ru-RU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5805264"/>
            <a:ext cx="29065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u="sng" dirty="0" smtClean="0">
                <a:solidFill>
                  <a:srgbClr val="FF0000"/>
                </a:solidFill>
                <a:latin typeface="Bookman Old Style" pitchFamily="18" charset="0"/>
              </a:rPr>
              <a:t>Дни радости </a:t>
            </a:r>
            <a:endParaRPr lang="ru-RU" sz="2800" b="1" dirty="0" smtClean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8596" y="908720"/>
            <a:ext cx="8391876" cy="554461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Расширяется кругозор детей, развивается самостоятельная познавательная активность;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Дети включаются в систему социальных отношений: развивается игровая деятельность, дети приобщаются к элементарным общепринятым  нормам и правилам взаимоотношения со сверстниками и взрослыми, формируется </a:t>
            </a:r>
            <a:r>
              <a:rPr lang="ru-RU" sz="1600" b="1" dirty="0" err="1" smtClean="0">
                <a:latin typeface="Bookman Old Style" pitchFamily="18" charset="0"/>
              </a:rPr>
              <a:t>гендерная</a:t>
            </a:r>
            <a:r>
              <a:rPr lang="ru-RU" sz="1600" b="1" dirty="0" smtClean="0">
                <a:latin typeface="Bookman Old Style" pitchFamily="18" charset="0"/>
              </a:rPr>
              <a:t>, семейная и  гражданская принадлежности, патриотические чувства;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Развивается речь детей, обогащается словарь;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Формируются предпосылки экологического сознания;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Участие детей в продуктивной деятельности способствует развитию детского творчества, приобщает детей  к изобразительному искусству , удовлетворяет потребность детей в самовыражении;</a:t>
            </a:r>
          </a:p>
          <a:p>
            <a:pPr lvl="0"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Дни радости и спортивные мероприятия способствуют сохранению и укреплению физического и психического  здоровья детей;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Формируются первичные представления о труде взрослых, его роли в обществе и жизни каждого человека, воспитывается ценностное отношение к собственному труду, труду других людей и его результатам;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формируется интерес и потребность в чтении книг;</a:t>
            </a:r>
          </a:p>
          <a:p>
            <a:pPr>
              <a:spcBef>
                <a:spcPts val="0"/>
              </a:spcBef>
            </a:pPr>
            <a:r>
              <a:rPr lang="ru-RU" sz="1600" b="1" dirty="0" smtClean="0">
                <a:latin typeface="Bookman Old Style" pitchFamily="18" charset="0"/>
              </a:rPr>
              <a:t>Музыкальное сопровождение мероприятий пробуждает </a:t>
            </a:r>
            <a:r>
              <a:rPr lang="ru-RU" sz="1600" b="1" dirty="0" err="1" smtClean="0">
                <a:latin typeface="Bookman Old Style" pitchFamily="18" charset="0"/>
              </a:rPr>
              <a:t>эмоциональ-ную</a:t>
            </a:r>
            <a:r>
              <a:rPr lang="ru-RU" sz="1600" b="1" dirty="0" smtClean="0">
                <a:latin typeface="Bookman Old Style" pitchFamily="18" charset="0"/>
              </a:rPr>
              <a:t> отзывчивость к эстетической стороне окружающей действительности:</a:t>
            </a:r>
          </a:p>
          <a:p>
            <a:pPr>
              <a:spcBef>
                <a:spcPts val="0"/>
              </a:spcBef>
            </a:pPr>
            <a:endParaRPr lang="ru-RU" sz="1600" b="1" dirty="0" smtClean="0">
              <a:latin typeface="Bookman Old Style" pitchFamily="18" charset="0"/>
            </a:endParaRPr>
          </a:p>
          <a:p>
            <a:endParaRPr lang="ru-RU" sz="2000" dirty="0" smtClean="0"/>
          </a:p>
          <a:p>
            <a:endParaRPr lang="ru-RU" sz="2000" dirty="0" smtClean="0"/>
          </a:p>
          <a:p>
            <a:pPr lvl="0"/>
            <a:endParaRPr lang="ru-RU" sz="2000" dirty="0" smtClean="0"/>
          </a:p>
          <a:p>
            <a:endParaRPr lang="ru-RU" sz="2000" b="1" dirty="0" smtClean="0"/>
          </a:p>
          <a:p>
            <a:endParaRPr lang="ru-RU" sz="2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Интеграция проекта с образовательными областями</a:t>
            </a:r>
            <a:endParaRPr 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1052736"/>
            <a:ext cx="6840760" cy="1368152"/>
          </a:xfrm>
        </p:spPr>
        <p:txBody>
          <a:bodyPr/>
          <a:lstStyle/>
          <a:p>
            <a:pPr algn="ctr"/>
            <a:r>
              <a:rPr lang="ru-RU" sz="6000" i="1" dirty="0" smtClean="0">
                <a:solidFill>
                  <a:srgbClr val="FF0000"/>
                </a:solidFill>
                <a:latin typeface="Monotype Corsiva" pitchFamily="66" charset="0"/>
              </a:rPr>
              <a:t>Спасибо за внимание!</a:t>
            </a:r>
            <a:endParaRPr lang="ru-RU" sz="6000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>
          <a:xfrm flipH="1">
            <a:off x="10908704" y="2348880"/>
            <a:ext cx="144016" cy="3528392"/>
          </a:xfrm>
        </p:spPr>
      </p:sp>
      <p:pic>
        <p:nvPicPr>
          <p:cNvPr id="10" name="Picture 22" descr="j0428085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429000"/>
            <a:ext cx="230567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1"/>
          <p:cNvSpPr>
            <a:spLocks noGrp="1"/>
          </p:cNvSpPr>
          <p:nvPr>
            <p:ph idx="1"/>
          </p:nvPr>
        </p:nvSpPr>
        <p:spPr>
          <a:xfrm>
            <a:off x="428625" y="1700808"/>
            <a:ext cx="8229600" cy="4539655"/>
          </a:xfrm>
        </p:spPr>
        <p:txBody>
          <a:bodyPr/>
          <a:lstStyle/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ru-RU" sz="2000" b="1" dirty="0" smtClean="0">
                <a:latin typeface="Bookman Old Style" pitchFamily="18" charset="0"/>
              </a:rPr>
              <a:t>Позволяет прогнозировать результат и добиваться его достижения;</a:t>
            </a: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ru-RU" sz="2000" b="1" dirty="0" smtClean="0">
                <a:latin typeface="Bookman Old Style" pitchFamily="18" charset="0"/>
              </a:rPr>
              <a:t>Стимулирует познавательную активность дошкольников;</a:t>
            </a: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ru-RU" sz="2000" b="1" dirty="0" smtClean="0">
                <a:latin typeface="Bookman Old Style" pitchFamily="18" charset="0"/>
              </a:rPr>
              <a:t>Создается благоприятный климат в детском коллективе;</a:t>
            </a: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ru-RU" sz="2000" b="1" dirty="0" smtClean="0">
                <a:latin typeface="Bookman Old Style" pitchFamily="18" charset="0"/>
              </a:rPr>
              <a:t>Устанавливается тесный контакт между детьми и педагогами, детьми и родителями, семьями и коллективом дошкольного учреждения;</a:t>
            </a:r>
          </a:p>
          <a:p>
            <a:pPr algn="just">
              <a:lnSpc>
                <a:spcPct val="114000"/>
              </a:lnSpc>
              <a:spcBef>
                <a:spcPts val="0"/>
              </a:spcBef>
            </a:pPr>
            <a:r>
              <a:rPr lang="ru-RU" sz="2000" b="1" dirty="0" smtClean="0">
                <a:latin typeface="Bookman Old Style" pitchFamily="18" charset="0"/>
              </a:rPr>
              <a:t>Родители активно вовлекаются в творческий процесс.</a:t>
            </a:r>
          </a:p>
        </p:txBody>
      </p:sp>
      <p:sp>
        <p:nvSpPr>
          <p:cNvPr id="1024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r>
              <a:rPr lang="ru-RU" sz="2800" b="1" cap="all" dirty="0" smtClean="0">
                <a:solidFill>
                  <a:schemeClr val="tx2">
                    <a:lumMod val="75000"/>
                  </a:schemeClr>
                </a:solidFill>
                <a:latin typeface="Bookman Old Style" pitchFamily="18" charset="0"/>
              </a:rPr>
              <a:t>Преимущества проектной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Презентация проекта </a:t>
            </a:r>
            <a:b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«</a:t>
            </a:r>
            <a:r>
              <a:rPr lang="ru-RU" sz="2800" b="1" cap="all" dirty="0" smtClean="0">
                <a:solidFill>
                  <a:srgbClr val="FF0000"/>
                </a:solidFill>
                <a:latin typeface="Bookman Old Style" pitchFamily="18" charset="0"/>
              </a:rPr>
              <a:t>Никто не забыт, ничто не забыто</a:t>
            </a:r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»</a:t>
            </a:r>
            <a:endParaRPr lang="ru-RU" sz="28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99592" y="1535112"/>
            <a:ext cx="3168352" cy="203790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220072" y="1535112"/>
            <a:ext cx="3024336" cy="21099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G:\фотоальбом\CIMG353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933056"/>
            <a:ext cx="3465117" cy="22651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G:\фотоальбом\CIMG353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477617" cy="2264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G:\фотоальбом\CIMG35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412776"/>
            <a:ext cx="3600400" cy="22586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G:\фотоальбом\CIMG31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861048"/>
            <a:ext cx="3456384" cy="22322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28596" y="548680"/>
            <a:ext cx="8229600" cy="5691771"/>
          </a:xfrm>
        </p:spPr>
        <p:txBody>
          <a:bodyPr/>
          <a:lstStyle/>
          <a:p>
            <a:pPr>
              <a:buNone/>
            </a:pPr>
            <a:r>
              <a:rPr lang="ru-RU" sz="2000" b="1" u="sng" dirty="0" smtClean="0">
                <a:latin typeface="Bookman Old Style" pitchFamily="18" charset="0"/>
              </a:rPr>
              <a:t>Цель:</a:t>
            </a:r>
            <a:r>
              <a:rPr lang="ru-RU" sz="2000" b="1" dirty="0" smtClean="0">
                <a:latin typeface="Bookman Old Style" pitchFamily="18" charset="0"/>
              </a:rPr>
              <a:t> социально – нравственное воспитание старших     дошкольников: воспитание умения совершенствовать свой внутренний мир</a:t>
            </a:r>
          </a:p>
          <a:p>
            <a:pPr>
              <a:buNone/>
            </a:pPr>
            <a:r>
              <a:rPr lang="ru-RU" sz="2000" b="1" u="sng" dirty="0" smtClean="0">
                <a:latin typeface="Bookman Old Style" pitchFamily="18" charset="0"/>
              </a:rPr>
              <a:t>Задачи: </a:t>
            </a:r>
          </a:p>
          <a:p>
            <a:pPr marL="457200" indent="-457200" algn="just">
              <a:spcBef>
                <a:spcPts val="0"/>
              </a:spcBef>
              <a:buAutoNum type="arabicPeriod"/>
            </a:pPr>
            <a:r>
              <a:rPr lang="ru-RU" sz="2000" b="1" dirty="0" smtClean="0">
                <a:latin typeface="Bookman Old Style" pitchFamily="18" charset="0"/>
              </a:rPr>
              <a:t>Воспитание любви к Родине</a:t>
            </a:r>
            <a:r>
              <a:rPr lang="ru-RU" sz="2000" b="1" u="sng" dirty="0" smtClean="0">
                <a:latin typeface="Bookman Old Style" pitchFamily="18" charset="0"/>
              </a:rPr>
              <a:t>;</a:t>
            </a:r>
          </a:p>
          <a:p>
            <a:pPr marL="457200" indent="-457200" algn="just">
              <a:spcBef>
                <a:spcPts val="0"/>
              </a:spcBef>
              <a:buAutoNum type="arabicPeriod"/>
            </a:pPr>
            <a:r>
              <a:rPr lang="ru-RU" sz="2000" b="1" dirty="0" smtClean="0">
                <a:latin typeface="Bookman Old Style" pitchFamily="18" charset="0"/>
              </a:rPr>
              <a:t>Развитие познавательной деятельности;</a:t>
            </a:r>
          </a:p>
          <a:p>
            <a:pPr marL="457200" indent="-457200" algn="just">
              <a:spcBef>
                <a:spcPts val="0"/>
              </a:spcBef>
              <a:buAutoNum type="arabicPeriod"/>
            </a:pPr>
            <a:r>
              <a:rPr lang="ru-RU" sz="2000" b="1" dirty="0" smtClean="0">
                <a:latin typeface="Bookman Old Style" pitchFamily="18" charset="0"/>
              </a:rPr>
              <a:t>Укрепление </a:t>
            </a:r>
            <a:r>
              <a:rPr lang="ru-RU" sz="2000" b="1" dirty="0" err="1" smtClean="0">
                <a:latin typeface="Bookman Old Style" pitchFamily="18" charset="0"/>
              </a:rPr>
              <a:t>внутрисемейныж</a:t>
            </a:r>
            <a:r>
              <a:rPr lang="ru-RU" sz="2000" b="1" dirty="0" smtClean="0">
                <a:latin typeface="Bookman Old Style" pitchFamily="18" charset="0"/>
              </a:rPr>
              <a:t> связей  и </a:t>
            </a:r>
            <a:r>
              <a:rPr lang="ru-RU" sz="2000" b="1" dirty="0" err="1" smtClean="0">
                <a:latin typeface="Bookman Old Style" pitchFamily="18" charset="0"/>
              </a:rPr>
              <a:t>сотрудни-чества</a:t>
            </a:r>
            <a:r>
              <a:rPr lang="ru-RU" sz="2000" b="1" dirty="0" smtClean="0">
                <a:latin typeface="Bookman Old Style" pitchFamily="18" charset="0"/>
              </a:rPr>
              <a:t> родителей с МДОУ;</a:t>
            </a:r>
          </a:p>
          <a:p>
            <a:pPr marL="457200" indent="-457200" algn="just">
              <a:spcBef>
                <a:spcPts val="0"/>
              </a:spcBef>
              <a:buAutoNum type="arabicPeriod"/>
            </a:pPr>
            <a:r>
              <a:rPr lang="ru-RU" sz="2000" b="1" dirty="0" smtClean="0">
                <a:latin typeface="Bookman Old Style" pitchFamily="18" charset="0"/>
              </a:rPr>
              <a:t>Развитие творческих способностей детей;</a:t>
            </a:r>
          </a:p>
          <a:p>
            <a:pPr marL="457200" indent="-457200" algn="just">
              <a:spcBef>
                <a:spcPts val="0"/>
              </a:spcBef>
              <a:buAutoNum type="arabicPeriod"/>
            </a:pPr>
            <a:r>
              <a:rPr lang="ru-RU" sz="2000" b="1" dirty="0" smtClean="0">
                <a:latin typeface="Bookman Old Style" pitchFamily="18" charset="0"/>
              </a:rPr>
              <a:t>Обогащение словаря, совершенствование связной речи и способности использовать в рассказе личный опыт;</a:t>
            </a:r>
          </a:p>
          <a:p>
            <a:pPr marL="457200" indent="-457200" algn="just">
              <a:spcBef>
                <a:spcPts val="0"/>
              </a:spcBef>
              <a:buAutoNum type="arabicPeriod"/>
            </a:pPr>
            <a:r>
              <a:rPr lang="ru-RU" sz="2000" b="1" dirty="0" smtClean="0">
                <a:latin typeface="Bookman Old Style" pitchFamily="18" charset="0"/>
              </a:rPr>
              <a:t>Формирование дружеских взаимоотношений в детском коллективе, чувства ответственности, взаимопомощи;</a:t>
            </a:r>
          </a:p>
          <a:p>
            <a:pPr marL="457200" indent="-457200" algn="just">
              <a:spcBef>
                <a:spcPts val="0"/>
              </a:spcBef>
              <a:buAutoNum type="arabicPeriod"/>
            </a:pPr>
            <a:r>
              <a:rPr lang="ru-RU" sz="2000" b="1" dirty="0" err="1" smtClean="0">
                <a:latin typeface="Bookman Old Style" pitchFamily="18" charset="0"/>
              </a:rPr>
              <a:t>Совешенствование</a:t>
            </a:r>
            <a:r>
              <a:rPr lang="ru-RU" sz="2000" b="1" dirty="0" smtClean="0">
                <a:latin typeface="Bookman Old Style" pitchFamily="18" charset="0"/>
              </a:rPr>
              <a:t> физических качеств;</a:t>
            </a:r>
          </a:p>
          <a:p>
            <a:pPr marL="457200" indent="-457200" algn="just">
              <a:spcBef>
                <a:spcPts val="0"/>
              </a:spcBef>
              <a:buAutoNum type="arabicPeriod"/>
            </a:pPr>
            <a:r>
              <a:rPr lang="ru-RU" sz="2000" b="1" dirty="0" smtClean="0">
                <a:latin typeface="Bookman Old Style" pitchFamily="18" charset="0"/>
              </a:rPr>
              <a:t>Воспитание интереса и потребности в чтении произведений художественной литературы.</a:t>
            </a:r>
            <a:endParaRPr lang="ru-RU" sz="2000" b="1" dirty="0">
              <a:latin typeface="Bookman Old Style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5212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Проект «</a:t>
            </a:r>
            <a:r>
              <a:rPr lang="ru-RU" sz="3200" b="1" cap="all" dirty="0" smtClean="0">
                <a:solidFill>
                  <a:srgbClr val="FF0000"/>
                </a:solidFill>
                <a:latin typeface="Bookman Old Style" pitchFamily="18" charset="0"/>
              </a:rPr>
              <a:t>мир в нашем доме</a:t>
            </a:r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»</a:t>
            </a:r>
            <a:endParaRPr 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268760"/>
            <a:ext cx="8229600" cy="4971691"/>
          </a:xfrm>
        </p:spPr>
        <p:txBody>
          <a:bodyPr/>
          <a:lstStyle/>
          <a:p>
            <a:r>
              <a:rPr lang="ru-RU" sz="2000" b="1" dirty="0" smtClean="0">
                <a:latin typeface="Bookman Old Style" pitchFamily="18" charset="0"/>
              </a:rPr>
              <a:t>Непосредственно – образовательная деятельность воспитателя с детьми;</a:t>
            </a:r>
          </a:p>
          <a:p>
            <a:r>
              <a:rPr lang="ru-RU" sz="2000" b="1" dirty="0" err="1" smtClean="0">
                <a:latin typeface="Bookman Old Style" pitchFamily="18" charset="0"/>
              </a:rPr>
              <a:t>Внеучебная</a:t>
            </a:r>
            <a:r>
              <a:rPr lang="ru-RU" sz="2000" b="1" dirty="0" smtClean="0">
                <a:latin typeface="Bookman Old Style" pitchFamily="18" charset="0"/>
              </a:rPr>
              <a:t> организованная деятельность: (беседы, чтение художественной литературы, экскурсии, тематические  праздники, развлечения,  встречи с интересными людьми, создание тематических альбомов, традиции группы, исследовательская деятельность, спортивные праздники,  рисование и оформление выставок, рисование в подарок, театрализованная деятельность, изготовление атрибутов, деталей костюмов и декораций);</a:t>
            </a:r>
          </a:p>
          <a:p>
            <a:r>
              <a:rPr lang="ru-RU" sz="2000" b="1" dirty="0" smtClean="0">
                <a:latin typeface="Bookman Old Style" pitchFamily="18" charset="0"/>
              </a:rPr>
              <a:t>Индивидуальная работа с детьми;</a:t>
            </a:r>
          </a:p>
          <a:p>
            <a:r>
              <a:rPr lang="ru-RU" sz="2000" b="1" dirty="0" smtClean="0">
                <a:latin typeface="Bookman Old Style" pitchFamily="18" charset="0"/>
              </a:rPr>
              <a:t>Самостоятельная деятельность детей;</a:t>
            </a:r>
          </a:p>
          <a:p>
            <a:r>
              <a:rPr lang="ru-RU" sz="2000" b="1" dirty="0" smtClean="0">
                <a:latin typeface="Bookman Old Style" pitchFamily="18" charset="0"/>
              </a:rPr>
              <a:t>Сотрудничество с семьями воспитанников.</a:t>
            </a:r>
            <a:endParaRPr lang="ru-RU" sz="2000" b="1" dirty="0">
              <a:latin typeface="Bookman Old Style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Формы работы с детьми</a:t>
            </a:r>
            <a:endParaRPr lang="ru-RU" sz="32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Мероприятия по реализации проекта в 2012 – 2013 </a:t>
            </a:r>
            <a:r>
              <a:rPr lang="ru-RU" sz="3200" b="1" dirty="0" err="1" smtClean="0">
                <a:solidFill>
                  <a:srgbClr val="002060"/>
                </a:solidFill>
                <a:latin typeface="Bookman Old Style" pitchFamily="18" charset="0"/>
              </a:rPr>
              <a:t>уч</a:t>
            </a:r>
            <a:r>
              <a:rPr lang="ru-RU" sz="3200" b="1" dirty="0" smtClean="0">
                <a:solidFill>
                  <a:srgbClr val="002060"/>
                </a:solidFill>
                <a:latin typeface="Bookman Old Style" pitchFamily="18" charset="0"/>
              </a:rPr>
              <a:t>. году</a:t>
            </a:r>
            <a:endParaRPr lang="ru-RU" sz="32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1872208"/>
          </a:xfrm>
        </p:spPr>
        <p:txBody>
          <a:bodyPr/>
          <a:lstStyle/>
          <a:p>
            <a:pPr algn="ctr"/>
            <a:r>
              <a:rPr lang="ru-RU" sz="2800" i="1" u="sng" dirty="0" smtClean="0">
                <a:solidFill>
                  <a:srgbClr val="FF0000"/>
                </a:solidFill>
                <a:latin typeface="Bookman Old Style" pitchFamily="18" charset="0"/>
              </a:rPr>
              <a:t>«Мир в себе»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Беседы: «Мир для меня», «Моя игрушка», «Какой я»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Рисование: «Моя  игрушка», «Мой портрет»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1268760"/>
            <a:ext cx="4041775" cy="2736304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2800" i="1" u="sng" dirty="0" smtClean="0">
                <a:solidFill>
                  <a:srgbClr val="FF0000"/>
                </a:solidFill>
                <a:latin typeface="Bookman Old Style" pitchFamily="18" charset="0"/>
              </a:rPr>
              <a:t>«Мир в других»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Беседы: «Я и мама», «Я и папа», «Моя бабушка»</a:t>
            </a:r>
          </a:p>
          <a:p>
            <a:pPr algn="ctr">
              <a:spcBef>
                <a:spcPts val="0"/>
              </a:spcBef>
            </a:pPr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Рисование: «Мамочка любимая», «Мой папа». Тематические праздники: «День матери», «День пожилого человека»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437112"/>
            <a:ext cx="2664296" cy="20882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005064"/>
            <a:ext cx="2627784" cy="20182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D:\рабочий стол\ДОУ 16\признание мамам в любв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284984"/>
            <a:ext cx="2880047" cy="21134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531440"/>
            <a:ext cx="8229600" cy="720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88640"/>
            <a:ext cx="4317876" cy="1800200"/>
          </a:xfrm>
        </p:spPr>
        <p:txBody>
          <a:bodyPr/>
          <a:lstStyle/>
          <a:p>
            <a:pPr algn="ctr"/>
            <a:r>
              <a:rPr lang="ru-RU" sz="2800" i="1" u="sng" dirty="0" smtClean="0">
                <a:solidFill>
                  <a:srgbClr val="FF0000"/>
                </a:solidFill>
                <a:latin typeface="Bookman Old Style" pitchFamily="18" charset="0"/>
              </a:rPr>
              <a:t>«Ознакомление с окружающим»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«Наша группа» - презентация группы «Дружба»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Выборы президента группы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332656"/>
            <a:ext cx="4041775" cy="1842219"/>
          </a:xfrm>
        </p:spPr>
        <p:txBody>
          <a:bodyPr/>
          <a:lstStyle/>
          <a:p>
            <a:pPr algn="ctr"/>
            <a:r>
              <a:rPr lang="ru-RU" sz="2800" i="1" u="sng" dirty="0" smtClean="0">
                <a:solidFill>
                  <a:srgbClr val="FF0000"/>
                </a:solidFill>
                <a:latin typeface="Bookman Old Style" pitchFamily="18" charset="0"/>
              </a:rPr>
              <a:t>«Мир расширяется»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Bookman Old Style" pitchFamily="18" charset="0"/>
              </a:rPr>
              <a:t>«Путешествие в осень прекрасную», «Белая книга зимы», «Жизнь замечательных детей»</a:t>
            </a:r>
            <a:endParaRPr lang="ru-RU" sz="20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04864"/>
            <a:ext cx="2376264" cy="1944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204864"/>
            <a:ext cx="2304256" cy="19442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437112"/>
            <a:ext cx="2736303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281606"/>
            <a:ext cx="2775863" cy="1795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437112"/>
            <a:ext cx="2880320" cy="18579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63488"/>
            <a:ext cx="8229600" cy="360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14291"/>
            <a:ext cx="4068792" cy="1571636"/>
          </a:xfrm>
        </p:spPr>
        <p:txBody>
          <a:bodyPr/>
          <a:lstStyle/>
          <a:p>
            <a:pPr algn="ctr"/>
            <a:endParaRPr lang="en-US" sz="2800" i="1" u="sng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endParaRPr lang="en-US" sz="2800" i="1" u="sng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endParaRPr lang="en-US" sz="2800" i="1" u="sng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ru-RU" sz="2800" i="1" u="sng" dirty="0" smtClean="0">
                <a:solidFill>
                  <a:srgbClr val="FF0000"/>
                </a:solidFill>
                <a:latin typeface="Bookman Old Style" pitchFamily="18" charset="0"/>
              </a:rPr>
              <a:t>Соревнования</a:t>
            </a:r>
          </a:p>
          <a:p>
            <a:pPr algn="ctr"/>
            <a:r>
              <a:rPr lang="ru-RU" sz="2000" i="1" u="sng" dirty="0" smtClean="0">
                <a:solidFill>
                  <a:srgbClr val="FF0000"/>
                </a:solidFill>
                <a:latin typeface="Bookman Old Style" pitchFamily="18" charset="0"/>
              </a:rPr>
              <a:t>«Бег с улыбкой», «Папа, мама, я – спортивная семья», «Веселые старты»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7686" y="188640"/>
            <a:ext cx="4606802" cy="5812128"/>
          </a:xfrm>
        </p:spPr>
        <p:txBody>
          <a:bodyPr/>
          <a:lstStyle/>
          <a:p>
            <a:pPr algn="ctr"/>
            <a:r>
              <a:rPr lang="ru-RU" sz="2800" i="1" u="sng" dirty="0" smtClean="0">
                <a:solidFill>
                  <a:srgbClr val="FF0000"/>
                </a:solidFill>
                <a:latin typeface="Bookman Old Style" pitchFamily="18" charset="0"/>
              </a:rPr>
              <a:t>Дни радости </a:t>
            </a:r>
            <a:endParaRPr lang="ru-RU" sz="20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just">
              <a:spcBef>
                <a:spcPts val="0"/>
              </a:spcBef>
            </a:pP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Их задача состоит в том, чтобы порадовать детей, предоставить им возможность побывать в волшебном мире сказки и фантазии. Поэтому и гости в эти дни необычные: Фея-сказка, </a:t>
            </a:r>
            <a:r>
              <a:rPr lang="ru-RU" sz="1900" dirty="0" err="1" smtClean="0">
                <a:solidFill>
                  <a:srgbClr val="002060"/>
                </a:solidFill>
                <a:latin typeface="Bookman Old Style" pitchFamily="18" charset="0"/>
              </a:rPr>
              <a:t>Скоромох</a:t>
            </a: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, Леди-смешинка, </a:t>
            </a:r>
            <a:r>
              <a:rPr lang="ru-RU" sz="1900" dirty="0" err="1" smtClean="0">
                <a:solidFill>
                  <a:srgbClr val="002060"/>
                </a:solidFill>
                <a:latin typeface="Bookman Old Style" pitchFamily="18" charset="0"/>
              </a:rPr>
              <a:t>Бабушка-загадуш-ка</a:t>
            </a: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, синичка-певичка и др. на этих праздниках  дети сами актеры и у каждого своя полюбившаяся роль.</a:t>
            </a:r>
          </a:p>
          <a:p>
            <a:pPr algn="just">
              <a:spcBef>
                <a:spcPts val="0"/>
              </a:spcBef>
            </a:pP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Дни радости способ-</a:t>
            </a:r>
          </a:p>
          <a:p>
            <a:pPr algn="just">
              <a:spcBef>
                <a:spcPts val="0"/>
              </a:spcBef>
            </a:pPr>
            <a:r>
              <a:rPr lang="ru-RU" sz="1900" dirty="0" err="1" smtClean="0">
                <a:solidFill>
                  <a:srgbClr val="002060"/>
                </a:solidFill>
                <a:latin typeface="Bookman Old Style" pitchFamily="18" charset="0"/>
              </a:rPr>
              <a:t>ствуют</a:t>
            </a: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 сплочению</a:t>
            </a:r>
          </a:p>
          <a:p>
            <a:pPr algn="just">
              <a:spcBef>
                <a:spcPts val="0"/>
              </a:spcBef>
            </a:pP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ребят, укреплению</a:t>
            </a:r>
          </a:p>
          <a:p>
            <a:pPr algn="just">
              <a:spcBef>
                <a:spcPts val="0"/>
              </a:spcBef>
            </a:pP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дружбы и </a:t>
            </a:r>
            <a:r>
              <a:rPr lang="ru-RU" sz="1900" dirty="0" err="1" smtClean="0">
                <a:solidFill>
                  <a:srgbClr val="002060"/>
                </a:solidFill>
                <a:latin typeface="Bookman Old Style" pitchFamily="18" charset="0"/>
              </a:rPr>
              <a:t>взаимопо</a:t>
            </a: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-</a:t>
            </a:r>
          </a:p>
          <a:p>
            <a:pPr algn="just">
              <a:spcBef>
                <a:spcPts val="0"/>
              </a:spcBef>
            </a:pP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мощи, усилению</a:t>
            </a:r>
          </a:p>
          <a:p>
            <a:pPr algn="just">
              <a:spcBef>
                <a:spcPts val="0"/>
              </a:spcBef>
            </a:pPr>
            <a:r>
              <a:rPr lang="ru-RU" sz="1900" dirty="0" smtClean="0">
                <a:solidFill>
                  <a:srgbClr val="002060"/>
                </a:solidFill>
                <a:latin typeface="Bookman Old Style" pitchFamily="18" charset="0"/>
              </a:rPr>
              <a:t>чувства единства.</a:t>
            </a: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3571900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286644" y="4000504"/>
            <a:ext cx="1714512" cy="26654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286257"/>
            <a:ext cx="3571900" cy="2214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28596" y="980728"/>
            <a:ext cx="8229600" cy="5259723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Активизировалась познавательная активность детей и исследовательская деятельность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Более интересными и содержательными стали рассказы детей, улучшилась произносительная сторона речи</a:t>
            </a:r>
          </a:p>
          <a:p>
            <a:pPr lvl="0" algn="ctr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Более корректными стали взаимоотношения детей со сверстниками и взрослыми</a:t>
            </a:r>
            <a:endParaRPr lang="ru-RU" sz="2000" dirty="0" smtClean="0">
              <a:solidFill>
                <a:srgbClr val="002060"/>
              </a:solidFill>
              <a:latin typeface="Bookman Old Style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У детей сформированы </a:t>
            </a:r>
            <a:r>
              <a:rPr lang="ru-RU" sz="2000" b="1" dirty="0" err="1" smtClean="0">
                <a:solidFill>
                  <a:srgbClr val="002060"/>
                </a:solidFill>
                <a:latin typeface="Bookman Old Style" pitchFamily="18" charset="0"/>
              </a:rPr>
              <a:t>гендерная</a:t>
            </a: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 и семейная принадлежность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Дети с удовольствием и без принуждения занимаются художественно – творческой деятельностью (изготовление подарков, атрибутов и т.д.), с уважением относятся к собственному труду, труду других людей и его результатам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Стала более разнообразной игровая деятельность 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Bookman Old Style" pitchFamily="18" charset="0"/>
              </a:rPr>
              <a:t>Активизировалось участие родителей в жизни группы</a:t>
            </a:r>
          </a:p>
          <a:p>
            <a:pPr algn="ctr"/>
            <a:endParaRPr lang="ru-RU" sz="2400" dirty="0" smtClean="0"/>
          </a:p>
          <a:p>
            <a:pPr algn="ctr">
              <a:buNone/>
            </a:pPr>
            <a:endParaRPr lang="ru-RU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Итоги работы:</a:t>
            </a:r>
            <a:endParaRPr lang="ru-RU" sz="32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то анимирован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Лето анимированный</Template>
  <TotalTime>609</TotalTime>
  <Words>842</Words>
  <Application>Microsoft Office PowerPoint</Application>
  <PresentationFormat>Экран (4:3)</PresentationFormat>
  <Paragraphs>95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Лето анимированный</vt:lpstr>
      <vt:lpstr>Нравственно – патриотическое воспитание старших дошкольников в рамках ФГТ  Проект «Мир в нашем доме»</vt:lpstr>
      <vt:lpstr>Преимущества проектной деятельности</vt:lpstr>
      <vt:lpstr>Презентация проекта  «Никто не забыт, ничто не забыто»</vt:lpstr>
      <vt:lpstr>Проект «мир в нашем доме»</vt:lpstr>
      <vt:lpstr>Формы работы с детьми</vt:lpstr>
      <vt:lpstr>Мероприятия по реализации проекта в 2012 – 2013 уч. году</vt:lpstr>
      <vt:lpstr>Слайд 7</vt:lpstr>
      <vt:lpstr>Слайд 8</vt:lpstr>
      <vt:lpstr>Итоги работы:</vt:lpstr>
      <vt:lpstr>Сравнительный анализ (2011-2012 уч.г. и 2012-2013 уч.г.)              </vt:lpstr>
      <vt:lpstr>Сравнительный анализ (2011-2012 уч.г. и 2012-2013 уч.г.)</vt:lpstr>
      <vt:lpstr>Мероприятия по реализации проекта в 2013 – 2014 уч. году</vt:lpstr>
      <vt:lpstr>Интеграция проекта с образовательными областями</vt:lpstr>
      <vt:lpstr>Спасибо за внимание!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Нравственно – патриотическое воспитание старших дошкольников в рамках ФГТ  Проект «Мир в нашем доме»</dc:title>
  <dc:creator>1</dc:creator>
  <cp:lastModifiedBy>Admin</cp:lastModifiedBy>
  <cp:revision>67</cp:revision>
  <dcterms:created xsi:type="dcterms:W3CDTF">2013-08-23T12:24:38Z</dcterms:created>
  <dcterms:modified xsi:type="dcterms:W3CDTF">2013-09-18T09:51:04Z</dcterms:modified>
</cp:coreProperties>
</file>