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56" r:id="rId2"/>
    <p:sldId id="257" r:id="rId3"/>
    <p:sldId id="258" r:id="rId4"/>
    <p:sldId id="263" r:id="rId5"/>
    <p:sldId id="259" r:id="rId6"/>
    <p:sldId id="260" r:id="rId7"/>
    <p:sldId id="261" r:id="rId8"/>
    <p:sldId id="269" r:id="rId9"/>
    <p:sldId id="270" r:id="rId10"/>
    <p:sldId id="271" r:id="rId11"/>
    <p:sldId id="27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17" autoAdjust="0"/>
    <p:restoredTop sz="86364" autoAdjust="0"/>
  </p:normalViewPr>
  <p:slideViewPr>
    <p:cSldViewPr>
      <p:cViewPr varScale="1">
        <p:scale>
          <a:sx n="72" d="100"/>
          <a:sy n="72" d="100"/>
        </p:scale>
        <p:origin x="-1206" y="-102"/>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EFA91-64FB-4F01-A35D-41D073431439}" type="datetimeFigureOut">
              <a:rPr lang="ru-RU" smtClean="0"/>
              <a:pPr/>
              <a:t>24.12.2013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E2731-CBD1-4C41-A3B2-8EB9F72ADAC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89E2731-CBD1-4C41-A3B2-8EB9F72ADAC5}"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3DEBB5-F481-4E9E-A750-4BF2A58F6971}" type="datetimeFigureOut">
              <a:rPr lang="ru-RU" smtClean="0"/>
              <a:pPr/>
              <a:t>24.12.2013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1FEB0E-B50F-4067-B9EE-68751FD6E81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DEBB5-F481-4E9E-A750-4BF2A58F6971}" type="datetimeFigureOut">
              <a:rPr lang="ru-RU" smtClean="0"/>
              <a:pPr/>
              <a:t>24.12.2013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FEB0E-B50F-4067-B9EE-68751FD6E81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285731"/>
            <a:ext cx="6286544" cy="857255"/>
          </a:xfrm>
        </p:spPr>
        <p:txBody>
          <a:bodyPr>
            <a:normAutofit fontScale="90000"/>
          </a:bodyPr>
          <a:lstStyle/>
          <a:p>
            <a:r>
              <a:rPr lang="ru-RU" b="1" dirty="0" smtClean="0">
                <a:solidFill>
                  <a:srgbClr val="0070C0"/>
                </a:solidFill>
                <a:latin typeface="Bookman Old Style" pitchFamily="18" charset="0"/>
              </a:rPr>
              <a:t>Проект « Зимний лес»</a:t>
            </a:r>
            <a:endParaRPr lang="ru-RU" b="1" dirty="0">
              <a:solidFill>
                <a:srgbClr val="0070C0"/>
              </a:solidFill>
              <a:latin typeface="Bookman Old Style" pitchFamily="18" charset="0"/>
            </a:endParaRPr>
          </a:p>
        </p:txBody>
      </p:sp>
      <p:sp>
        <p:nvSpPr>
          <p:cNvPr id="3" name="Подзаголовок 2"/>
          <p:cNvSpPr>
            <a:spLocks noGrp="1"/>
          </p:cNvSpPr>
          <p:nvPr>
            <p:ph type="subTitle" idx="1"/>
          </p:nvPr>
        </p:nvSpPr>
        <p:spPr>
          <a:xfrm>
            <a:off x="1357290" y="4929198"/>
            <a:ext cx="7058052" cy="1428760"/>
          </a:xfrm>
        </p:spPr>
        <p:txBody>
          <a:bodyPr>
            <a:normAutofit/>
          </a:bodyPr>
          <a:lstStyle/>
          <a:p>
            <a:pPr algn="r"/>
            <a:r>
              <a:rPr lang="ru-RU" sz="1800" b="1" dirty="0" smtClean="0">
                <a:solidFill>
                  <a:srgbClr val="002060"/>
                </a:solidFill>
              </a:rPr>
              <a:t>Подготовили :</a:t>
            </a:r>
          </a:p>
          <a:p>
            <a:pPr algn="r"/>
            <a:r>
              <a:rPr lang="ru-RU" sz="1800" b="1" dirty="0" smtClean="0">
                <a:solidFill>
                  <a:srgbClr val="002060"/>
                </a:solidFill>
              </a:rPr>
              <a:t>воспитатели средне- старшей группы «Дружба» </a:t>
            </a:r>
          </a:p>
          <a:p>
            <a:pPr algn="r"/>
            <a:r>
              <a:rPr lang="ru-RU" sz="1800" b="1" dirty="0" err="1" smtClean="0">
                <a:solidFill>
                  <a:srgbClr val="002060"/>
                </a:solidFill>
              </a:rPr>
              <a:t>Гогунова</a:t>
            </a:r>
            <a:r>
              <a:rPr lang="ru-RU" sz="1800" b="1" dirty="0" smtClean="0">
                <a:solidFill>
                  <a:srgbClr val="002060"/>
                </a:solidFill>
              </a:rPr>
              <a:t> А.А. и </a:t>
            </a:r>
            <a:r>
              <a:rPr lang="ru-RU" sz="1800" b="1" dirty="0" err="1" smtClean="0">
                <a:solidFill>
                  <a:srgbClr val="002060"/>
                </a:solidFill>
              </a:rPr>
              <a:t>Дупелева</a:t>
            </a:r>
            <a:r>
              <a:rPr lang="ru-RU" sz="1800" b="1" dirty="0" smtClean="0">
                <a:solidFill>
                  <a:srgbClr val="002060"/>
                </a:solidFill>
              </a:rPr>
              <a:t> С.Б</a:t>
            </a:r>
            <a:r>
              <a:rPr lang="ru-RU" sz="1400" b="1" dirty="0" smtClean="0"/>
              <a:t>.</a:t>
            </a:r>
            <a:endParaRPr lang="ru-RU" sz="1400" b="1" dirty="0"/>
          </a:p>
        </p:txBody>
      </p:sp>
      <p:pic>
        <p:nvPicPr>
          <p:cNvPr id="5" name="Рисунок 4" descr="ЗИМА~1.JPE"/>
          <p:cNvPicPr>
            <a:picLocks noChangeAspect="1"/>
          </p:cNvPicPr>
          <p:nvPr/>
        </p:nvPicPr>
        <p:blipFill>
          <a:blip r:embed="rId3" cstate="print"/>
          <a:stretch>
            <a:fillRect/>
          </a:stretch>
        </p:blipFill>
        <p:spPr>
          <a:xfrm>
            <a:off x="1785919" y="1142986"/>
            <a:ext cx="6143668" cy="37147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normAutofit/>
          </a:bodyPr>
          <a:lstStyle/>
          <a:p>
            <a:r>
              <a:rPr lang="ru-RU" sz="3200" b="1" dirty="0" smtClean="0">
                <a:solidFill>
                  <a:srgbClr val="0070C0"/>
                </a:solidFill>
                <a:latin typeface="Bookman Old Style" pitchFamily="18" charset="0"/>
              </a:rPr>
              <a:t>Коллективная работа « Зимний лес»</a:t>
            </a:r>
            <a:endParaRPr lang="ru-RU" sz="3200" b="1" dirty="0">
              <a:solidFill>
                <a:srgbClr val="0070C0"/>
              </a:solidFill>
              <a:latin typeface="Bookman Old Style" pitchFamily="18" charset="0"/>
            </a:endParaRPr>
          </a:p>
        </p:txBody>
      </p:sp>
      <p:pic>
        <p:nvPicPr>
          <p:cNvPr id="1026" name="Picture 2" descr="C:\Users\Андрей\Desktop\Новая папка\P1040116.JPG"/>
          <p:cNvPicPr>
            <a:picLocks noGrp="1" noChangeAspect="1" noChangeArrowheads="1"/>
          </p:cNvPicPr>
          <p:nvPr>
            <p:ph idx="1"/>
          </p:nvPr>
        </p:nvPicPr>
        <p:blipFill>
          <a:blip r:embed="rId2" cstate="print"/>
          <a:srcRect l="12118" r="6199" b="10663"/>
          <a:stretch>
            <a:fillRect/>
          </a:stretch>
        </p:blipFill>
        <p:spPr bwMode="auto">
          <a:xfrm>
            <a:off x="785786" y="1071546"/>
            <a:ext cx="7572428" cy="53578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0070C0"/>
                </a:solidFill>
                <a:latin typeface="Bookman Old Style" pitchFamily="18" charset="0"/>
              </a:rPr>
              <a:t>Зимний лес</a:t>
            </a:r>
            <a:endParaRPr lang="ru-RU" b="1" dirty="0">
              <a:solidFill>
                <a:srgbClr val="0070C0"/>
              </a:solidFill>
              <a:latin typeface="Bookman Old Style" pitchFamily="18" charset="0"/>
            </a:endParaRPr>
          </a:p>
        </p:txBody>
      </p:sp>
      <p:pic>
        <p:nvPicPr>
          <p:cNvPr id="3074" name="Picture 2" descr="C:\Users\Андрей\Desktop\Новая папка\P104012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fontScale="90000"/>
          </a:bodyPr>
          <a:lstStyle/>
          <a:p>
            <a:pPr algn="l">
              <a:buFont typeface="Wingdings" pitchFamily="2" charset="2"/>
              <a:buChar char="Ø"/>
            </a:pP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u="sng" dirty="0" smtClean="0"/>
              <a:t>Цель</a:t>
            </a:r>
            <a:r>
              <a:rPr lang="ru-RU" sz="1400" b="1" dirty="0" smtClean="0"/>
              <a:t>: познакомить детей с сезонными изменениями, которые произошли в жизни леса и лесных зверей с приходом зимы;  создать условия для развития познавательных, исследовательских и творческих</a:t>
            </a:r>
            <a:br>
              <a:rPr lang="ru-RU" sz="1400" b="1" dirty="0" smtClean="0"/>
            </a:br>
            <a:r>
              <a:rPr lang="ru-RU" sz="1400" b="1" dirty="0" smtClean="0"/>
              <a:t> способностей детей.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u="sng" dirty="0" smtClean="0"/>
              <a:t>Задачи:</a:t>
            </a:r>
            <a:r>
              <a:rPr lang="ru-RU" sz="1400" b="1" dirty="0" smtClean="0"/>
              <a:t/>
            </a:r>
            <a:br>
              <a:rPr lang="ru-RU" sz="1400" b="1" dirty="0" smtClean="0"/>
            </a:br>
            <a:r>
              <a:rPr lang="ru-RU" sz="1400" b="1" dirty="0" smtClean="0"/>
              <a:t> Конкретизировать и углубить представления детей о зиме (состояние погоды, характерные осадки, особенности жизни диких животных и птиц в зимний период). </a:t>
            </a:r>
            <a:br>
              <a:rPr lang="ru-RU" sz="1400" b="1" dirty="0" smtClean="0"/>
            </a:br>
            <a:r>
              <a:rPr lang="ru-RU" sz="1400" b="1" dirty="0" smtClean="0"/>
              <a:t> Способствовать воспитанию бережного отношения к природе, желанию заботиться о птицах и животных (делать кормушки, кормить птиц) . </a:t>
            </a:r>
            <a:br>
              <a:rPr lang="ru-RU" sz="1400" b="1" dirty="0" smtClean="0"/>
            </a:br>
            <a:r>
              <a:rPr lang="ru-RU" sz="1400" b="1" dirty="0" smtClean="0"/>
              <a:t> Способствовать развитию познавательной активности, творческих способностей детей, их воображения, логического мышления, умению замечать изменения в природе, коммуникативных качеств. </a:t>
            </a:r>
            <a:br>
              <a:rPr lang="ru-RU" sz="1400" b="1" dirty="0" smtClean="0"/>
            </a:br>
            <a:r>
              <a:rPr lang="ru-RU" sz="1400" b="1" dirty="0" smtClean="0"/>
              <a:t/>
            </a:r>
            <a:br>
              <a:rPr lang="ru-RU" sz="1400" b="1" dirty="0" smtClean="0"/>
            </a:br>
            <a:r>
              <a:rPr lang="ru-RU" sz="1400" b="1" u="sng" dirty="0" smtClean="0"/>
              <a:t>Ожидаемые результаты: </a:t>
            </a:r>
            <a:br>
              <a:rPr lang="ru-RU" sz="1400" b="1" u="sng" dirty="0" smtClean="0"/>
            </a:br>
            <a:r>
              <a:rPr lang="ru-RU" sz="1400" b="1" dirty="0" smtClean="0"/>
              <a:t/>
            </a:r>
            <a:br>
              <a:rPr lang="ru-RU" sz="1400" b="1" dirty="0" smtClean="0"/>
            </a:br>
            <a:r>
              <a:rPr lang="ru-RU" sz="1400" b="1" dirty="0" smtClean="0"/>
              <a:t> -Формирование у детей разносторонних знаний о взаимосвязи живой и неживой природы в зимний период. </a:t>
            </a:r>
            <a:br>
              <a:rPr lang="ru-RU" sz="1400" b="1" dirty="0" smtClean="0"/>
            </a:br>
            <a:r>
              <a:rPr lang="ru-RU" sz="1400" b="1" dirty="0" smtClean="0"/>
              <a:t/>
            </a:r>
            <a:br>
              <a:rPr lang="ru-RU" sz="1400" b="1" dirty="0" smtClean="0"/>
            </a:br>
            <a:r>
              <a:rPr lang="ru-RU" sz="1400" b="1" dirty="0" smtClean="0"/>
              <a:t> -Воспитание бережного отношения к природе. </a:t>
            </a:r>
            <a:br>
              <a:rPr lang="ru-RU" sz="1400" b="1" dirty="0" smtClean="0"/>
            </a:br>
            <a:r>
              <a:rPr lang="ru-RU" sz="1400" b="1" dirty="0" smtClean="0"/>
              <a:t/>
            </a:r>
            <a:br>
              <a:rPr lang="ru-RU" sz="1400" b="1" dirty="0" smtClean="0"/>
            </a:br>
            <a:r>
              <a:rPr lang="ru-RU" sz="1400" b="1" dirty="0" smtClean="0"/>
              <a:t> -Привлечение родителей воспитанников к сотрудничеству и взаимодействию. </a:t>
            </a:r>
            <a:br>
              <a:rPr lang="ru-RU" sz="1400" b="1" dirty="0" smtClean="0"/>
            </a:br>
            <a:r>
              <a:rPr lang="ru-RU" sz="1400" b="1" dirty="0" smtClean="0"/>
              <a:t/>
            </a:r>
            <a:br>
              <a:rPr lang="ru-RU" sz="1400" b="1" dirty="0" smtClean="0"/>
            </a:br>
            <a:r>
              <a:rPr lang="ru-RU" sz="1400" b="1" dirty="0" smtClean="0"/>
              <a:t> -Укрепление ресурсного обеспечения группы.</a:t>
            </a:r>
            <a:br>
              <a:rPr lang="ru-RU" sz="1400" b="1" dirty="0" smtClean="0"/>
            </a:br>
            <a:r>
              <a:rPr lang="ru-RU" sz="1400" b="1" dirty="0" smtClean="0"/>
              <a:t/>
            </a:r>
            <a:br>
              <a:rPr lang="ru-RU" sz="1400" b="1" dirty="0" smtClean="0"/>
            </a:br>
            <a:r>
              <a:rPr lang="ru-RU" sz="1400" b="1" u="sng" dirty="0" smtClean="0"/>
              <a:t>Продукт проектной деятельности:</a:t>
            </a:r>
            <a:br>
              <a:rPr lang="ru-RU" sz="1400" b="1" u="sng" dirty="0" smtClean="0"/>
            </a:br>
            <a:r>
              <a:rPr lang="ru-RU" sz="1400" b="1" dirty="0" smtClean="0"/>
              <a:t/>
            </a:r>
            <a:br>
              <a:rPr lang="ru-RU" sz="1400" b="1" dirty="0" smtClean="0"/>
            </a:br>
            <a:r>
              <a:rPr lang="ru-RU" sz="1400" b="1" dirty="0" smtClean="0"/>
              <a:t> Коллективная работа детей  « Зимний лес». Изготовление совместно с родителями кормушек, для кормления птиц.</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t>
            </a:r>
            <a:br>
              <a:rPr lang="ru-RU" sz="1400" b="1" dirty="0" smtClean="0"/>
            </a:br>
            <a:endParaRPr lang="ru-RU"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Autofit/>
          </a:bodyPr>
          <a:lstStyle/>
          <a:p>
            <a:pPr algn="l"/>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Назовите-ка, ребятки</a:t>
            </a:r>
            <a:br>
              <a:rPr lang="ru-RU" sz="1400" dirty="0" smtClean="0"/>
            </a:br>
            <a:r>
              <a:rPr lang="ru-RU" sz="1400" dirty="0" smtClean="0"/>
              <a:t> Кто хозяюшка загадки?</a:t>
            </a:r>
            <a:br>
              <a:rPr lang="ru-RU" sz="1400" dirty="0" smtClean="0"/>
            </a:br>
            <a:r>
              <a:rPr lang="ru-RU" sz="1400" dirty="0" smtClean="0"/>
              <a:t> Щиплет уши, щиплет нос,</a:t>
            </a:r>
            <a:br>
              <a:rPr lang="ru-RU" sz="1400" dirty="0" smtClean="0"/>
            </a:br>
            <a:r>
              <a:rPr lang="ru-RU" sz="1400" dirty="0" smtClean="0"/>
              <a:t> Лезет в валенки мороз.</a:t>
            </a:r>
            <a:br>
              <a:rPr lang="ru-RU" sz="1400" dirty="0" smtClean="0"/>
            </a:br>
            <a:r>
              <a:rPr lang="ru-RU" sz="1400" dirty="0" smtClean="0"/>
              <a:t> Снег мешками валит с неба</a:t>
            </a:r>
            <a:br>
              <a:rPr lang="ru-RU" sz="1400" dirty="0" smtClean="0"/>
            </a:br>
            <a:r>
              <a:rPr lang="ru-RU" sz="1400" dirty="0" smtClean="0"/>
              <a:t> И вокруг сугробы снега</a:t>
            </a:r>
            <a:br>
              <a:rPr lang="ru-RU" sz="1400" dirty="0" smtClean="0"/>
            </a:br>
            <a:r>
              <a:rPr lang="ru-RU" sz="1400" dirty="0" smtClean="0"/>
              <a:t> Снегопады и метели</a:t>
            </a:r>
            <a:br>
              <a:rPr lang="ru-RU" sz="1400" dirty="0" smtClean="0"/>
            </a:br>
            <a:r>
              <a:rPr lang="ru-RU" sz="1400" dirty="0" smtClean="0"/>
              <a:t> На наш город налетели.</a:t>
            </a:r>
            <a:br>
              <a:rPr lang="ru-RU" sz="1400" dirty="0" smtClean="0"/>
            </a:br>
            <a:r>
              <a:rPr lang="ru-RU" sz="1400" dirty="0" smtClean="0"/>
              <a:t> Двор в снегу. Белы дома.</a:t>
            </a:r>
            <a:br>
              <a:rPr lang="ru-RU" sz="1400" dirty="0" smtClean="0"/>
            </a:br>
            <a:r>
              <a:rPr lang="ru-RU" sz="1400" dirty="0" smtClean="0"/>
              <a:t> Это … Зимушка-Зима</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t>
            </a:r>
            <a:r>
              <a:rPr lang="ru-RU" sz="1400" dirty="0"/>
              <a:t>Давайте вспомним, как называются зимние </a:t>
            </a:r>
            <a:r>
              <a:rPr lang="ru-RU" sz="1400" dirty="0" smtClean="0"/>
              <a:t>месяцы.  </a:t>
            </a:r>
            <a:r>
              <a:rPr lang="ru-RU" sz="1400" dirty="0"/>
              <a:t>Почему вы решили, что эти месяцы зимние</a:t>
            </a:r>
            <a:r>
              <a:rPr lang="ru-RU" sz="1400" dirty="0" smtClean="0"/>
              <a:t>? Что вы можете рассказать о зимней погоде? </a:t>
            </a:r>
            <a:r>
              <a:rPr lang="ru-RU" sz="1400" dirty="0"/>
              <a:t/>
            </a:r>
            <a:br>
              <a:rPr lang="ru-RU" sz="1400" dirty="0"/>
            </a:br>
            <a:r>
              <a:rPr lang="ru-RU" sz="1400" dirty="0" smtClean="0"/>
              <a:t/>
            </a:r>
            <a:br>
              <a:rPr lang="ru-RU" sz="1400" dirty="0" smtClean="0"/>
            </a:br>
            <a:endParaRPr lang="ru-RU" sz="1400" dirty="0"/>
          </a:p>
        </p:txBody>
      </p:sp>
      <p:pic>
        <p:nvPicPr>
          <p:cNvPr id="5" name="Содержимое 4" descr="зима3.JPG"/>
          <p:cNvPicPr>
            <a:picLocks noGrp="1" noChangeAspect="1"/>
          </p:cNvPicPr>
          <p:nvPr>
            <p:ph idx="1"/>
          </p:nvPr>
        </p:nvPicPr>
        <p:blipFill>
          <a:blip r:embed="rId2" cstate="print"/>
          <a:stretch>
            <a:fillRect/>
          </a:stretch>
        </p:blipFill>
        <p:spPr>
          <a:xfrm>
            <a:off x="3571868" y="214290"/>
            <a:ext cx="5143536" cy="50006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2800" b="1" dirty="0" smtClean="0">
                <a:solidFill>
                  <a:srgbClr val="0070C0"/>
                </a:solidFill>
                <a:latin typeface="Bookman Old Style" pitchFamily="18" charset="0"/>
              </a:rPr>
              <a:t>Птицы</a:t>
            </a:r>
            <a:endParaRPr lang="ru-RU" sz="2800" b="1" dirty="0">
              <a:solidFill>
                <a:srgbClr val="0070C0"/>
              </a:solidFill>
              <a:latin typeface="Bookman Old Style" pitchFamily="18" charset="0"/>
            </a:endParaRPr>
          </a:p>
        </p:txBody>
      </p:sp>
      <p:pic>
        <p:nvPicPr>
          <p:cNvPr id="1026" name="Picture 2"/>
          <p:cNvPicPr>
            <a:picLocks noGrp="1" noChangeAspect="1" noChangeArrowheads="1"/>
          </p:cNvPicPr>
          <p:nvPr>
            <p:ph idx="1"/>
          </p:nvPr>
        </p:nvPicPr>
        <p:blipFill>
          <a:blip r:embed="rId2" cstate="print"/>
          <a:stretch>
            <a:fillRect/>
          </a:stretch>
        </p:blipFill>
        <p:spPr bwMode="auto">
          <a:xfrm>
            <a:off x="571472" y="1000108"/>
            <a:ext cx="7929618" cy="51260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3816424" cy="2381394"/>
          </a:xfrm>
        </p:spPr>
        <p:txBody>
          <a:bodyPr>
            <a:noAutofit/>
          </a:bodyPr>
          <a:lstStyle/>
          <a:p>
            <a:pPr algn="l"/>
            <a:r>
              <a:rPr lang="ru-RU" sz="1400" i="1" dirty="0" smtClean="0"/>
              <a:t/>
            </a:r>
            <a:br>
              <a:rPr lang="ru-RU" sz="1400" i="1" dirty="0" smtClean="0"/>
            </a:br>
            <a:r>
              <a:rPr lang="ru-RU" sz="1400" i="1" dirty="0" smtClean="0"/>
              <a:t/>
            </a:r>
            <a:br>
              <a:rPr lang="ru-RU" sz="1400" i="1" dirty="0" smtClean="0"/>
            </a:br>
            <a:r>
              <a:rPr lang="ru-RU" sz="1400" i="1" dirty="0" smtClean="0"/>
              <a:t/>
            </a:r>
            <a:br>
              <a:rPr lang="ru-RU" sz="1400" i="1" dirty="0" smtClean="0"/>
            </a:br>
            <a:r>
              <a:rPr lang="ru-RU" sz="1400" i="1" dirty="0" smtClean="0"/>
              <a:t/>
            </a:r>
            <a:br>
              <a:rPr lang="ru-RU" sz="1400" i="1" dirty="0" smtClean="0"/>
            </a:br>
            <a:r>
              <a:rPr lang="ru-RU" sz="1400" i="1" dirty="0" smtClean="0"/>
              <a:t/>
            </a:r>
            <a:br>
              <a:rPr lang="ru-RU" sz="1400" i="1" dirty="0" smtClean="0"/>
            </a:br>
            <a:r>
              <a:rPr lang="ru-RU" sz="1400" b="1" i="1" dirty="0" smtClean="0">
                <a:latin typeface="Bookman Old Style" pitchFamily="18" charset="0"/>
              </a:rPr>
              <a:t>По лесу бегает она,</a:t>
            </a:r>
            <a:br>
              <a:rPr lang="ru-RU" sz="1400" b="1" i="1" dirty="0" smtClean="0">
                <a:latin typeface="Bookman Old Style" pitchFamily="18" charset="0"/>
              </a:rPr>
            </a:br>
            <a:r>
              <a:rPr lang="ru-RU" sz="1400" b="1" i="1" dirty="0" smtClean="0">
                <a:latin typeface="Bookman Old Style" pitchFamily="18" charset="0"/>
              </a:rPr>
              <a:t> Всегда хитра и весела.</a:t>
            </a:r>
            <a:br>
              <a:rPr lang="ru-RU" sz="1400" b="1" i="1" dirty="0" smtClean="0">
                <a:latin typeface="Bookman Old Style" pitchFamily="18" charset="0"/>
              </a:rPr>
            </a:br>
            <a:r>
              <a:rPr lang="ru-RU" sz="1400" b="1" i="1" dirty="0" smtClean="0">
                <a:latin typeface="Bookman Old Style" pitchFamily="18" charset="0"/>
              </a:rPr>
              <a:t> Пушистый рыжий хвост имеет,</a:t>
            </a:r>
            <a:br>
              <a:rPr lang="ru-RU" sz="1400" b="1" i="1" dirty="0" smtClean="0">
                <a:latin typeface="Bookman Old Style" pitchFamily="18" charset="0"/>
              </a:rPr>
            </a:br>
            <a:r>
              <a:rPr lang="ru-RU" sz="1400" b="1" i="1" dirty="0" smtClean="0">
                <a:latin typeface="Bookman Old Style" pitchFamily="18" charset="0"/>
              </a:rPr>
              <a:t> А иногда зимой седеет.</a:t>
            </a:r>
            <a:br>
              <a:rPr lang="ru-RU" sz="1400" b="1" i="1" dirty="0" smtClean="0">
                <a:latin typeface="Bookman Old Style" pitchFamily="18" charset="0"/>
              </a:rPr>
            </a:br>
            <a:r>
              <a:rPr lang="ru-RU" sz="1400" b="1" i="1" dirty="0" smtClean="0">
                <a:latin typeface="Bookman Old Style" pitchFamily="18" charset="0"/>
              </a:rPr>
              <a:t> Ее мордашка всем знакома,</a:t>
            </a:r>
            <a:br>
              <a:rPr lang="ru-RU" sz="1400" b="1" i="1" dirty="0" smtClean="0">
                <a:latin typeface="Bookman Old Style" pitchFamily="18" charset="0"/>
              </a:rPr>
            </a:br>
            <a:r>
              <a:rPr lang="ru-RU" sz="1400" b="1" i="1" dirty="0" smtClean="0">
                <a:latin typeface="Bookman Old Style" pitchFamily="18" charset="0"/>
              </a:rPr>
              <a:t> И черный носик – есть тому основа.</a:t>
            </a:r>
            <a:br>
              <a:rPr lang="ru-RU" sz="1400" b="1" i="1" dirty="0" smtClean="0">
                <a:latin typeface="Bookman Old Style" pitchFamily="18" charset="0"/>
              </a:rPr>
            </a:br>
            <a:r>
              <a:rPr lang="ru-RU" sz="1400" b="1" i="1" dirty="0" smtClean="0">
                <a:latin typeface="Bookman Old Style" pitchFamily="18" charset="0"/>
              </a:rPr>
              <a:t> Мы угадаем, что же </a:t>
            </a:r>
            <a:r>
              <a:rPr lang="ru-RU" sz="1400" b="1" i="1" dirty="0" smtClean="0">
                <a:latin typeface="Bookman Old Style" pitchFamily="18" charset="0"/>
              </a:rPr>
              <a:t>это за краса</a:t>
            </a:r>
            <a:r>
              <a:rPr lang="ru-RU" sz="1400" b="1" i="1" dirty="0" smtClean="0">
                <a:latin typeface="Bookman Old Style" pitchFamily="18" charset="0"/>
              </a:rPr>
              <a:t>,</a:t>
            </a:r>
            <a:br>
              <a:rPr lang="ru-RU" sz="1400" b="1" i="1" dirty="0" smtClean="0">
                <a:latin typeface="Bookman Old Style" pitchFamily="18" charset="0"/>
              </a:rPr>
            </a:br>
            <a:r>
              <a:rPr lang="ru-RU" sz="1400" b="1" i="1" dirty="0" smtClean="0">
                <a:latin typeface="Bookman Old Style" pitchFamily="18" charset="0"/>
              </a:rPr>
              <a:t> </a:t>
            </a:r>
            <a:r>
              <a:rPr lang="ru-RU" sz="1400" b="1" i="1" dirty="0" smtClean="0">
                <a:latin typeface="Bookman Old Style" pitchFamily="18" charset="0"/>
              </a:rPr>
              <a:t>Перед </a:t>
            </a:r>
            <a:r>
              <a:rPr lang="ru-RU" sz="1400" b="1" i="1" dirty="0" smtClean="0">
                <a:latin typeface="Bookman Old Style" pitchFamily="18" charset="0"/>
              </a:rPr>
              <a:t>нами хитрая…ЛИСА!</a:t>
            </a:r>
            <a:br>
              <a:rPr lang="ru-RU" sz="1400" b="1" i="1" dirty="0" smtClean="0">
                <a:latin typeface="Bookman Old Style" pitchFamily="18" charset="0"/>
              </a:rPr>
            </a:br>
            <a:r>
              <a:rPr lang="ru-RU" sz="1400" i="1" dirty="0" smtClean="0"/>
              <a:t/>
            </a:r>
            <a:br>
              <a:rPr lang="ru-RU" sz="1400" i="1" dirty="0" smtClean="0"/>
            </a:br>
            <a:r>
              <a:rPr lang="ru-RU" sz="1400" i="1" dirty="0" smtClean="0"/>
              <a:t/>
            </a:r>
            <a:br>
              <a:rPr lang="ru-RU" sz="1400" i="1" dirty="0" smtClean="0"/>
            </a:br>
            <a:r>
              <a:rPr lang="ru-RU" sz="1400" i="1" dirty="0" smtClean="0"/>
              <a:t/>
            </a:r>
            <a:br>
              <a:rPr lang="ru-RU" sz="1400" i="1" dirty="0" smtClean="0"/>
            </a:br>
            <a:r>
              <a:rPr lang="ru-RU" sz="1400" i="1" dirty="0" smtClean="0"/>
              <a:t/>
            </a:r>
            <a:br>
              <a:rPr lang="ru-RU" sz="1400" i="1" dirty="0" smtClean="0"/>
            </a:br>
            <a:endParaRPr lang="ru-RU" sz="1400" i="1" dirty="0"/>
          </a:p>
        </p:txBody>
      </p:sp>
      <p:pic>
        <p:nvPicPr>
          <p:cNvPr id="4" name="Содержимое 3" descr="Животные_002.jpg"/>
          <p:cNvPicPr>
            <a:picLocks noGrp="1" noChangeAspect="1"/>
          </p:cNvPicPr>
          <p:nvPr>
            <p:ph idx="1"/>
          </p:nvPr>
        </p:nvPicPr>
        <p:blipFill>
          <a:blip r:embed="rId2" cstate="print"/>
          <a:stretch>
            <a:fillRect/>
          </a:stretch>
        </p:blipFill>
        <p:spPr>
          <a:xfrm>
            <a:off x="4788024" y="548680"/>
            <a:ext cx="4070256" cy="38884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214282" y="2636912"/>
            <a:ext cx="8501122" cy="3785652"/>
          </a:xfrm>
          <a:prstGeom prst="rect">
            <a:avLst/>
          </a:prstGeom>
        </p:spPr>
        <p:txBody>
          <a:bodyPr wrap="square">
            <a:spAutoFit/>
          </a:bodyPr>
          <a:lstStyle/>
          <a:p>
            <a:pPr algn="just"/>
            <a:r>
              <a:rPr lang="ru-RU" sz="1600" dirty="0" smtClean="0">
                <a:latin typeface="Bookman Old Style" pitchFamily="18" charset="0"/>
              </a:rPr>
              <a:t>Лиса – представитель семейства  псовых.</a:t>
            </a:r>
          </a:p>
          <a:p>
            <a:pPr algn="just"/>
            <a:r>
              <a:rPr lang="ru-RU" sz="1600" dirty="0" smtClean="0">
                <a:latin typeface="Bookman Old Style" pitchFamily="18" charset="0"/>
              </a:rPr>
              <a:t>Самый </a:t>
            </a:r>
            <a:r>
              <a:rPr lang="ru-RU" sz="1600" dirty="0" smtClean="0">
                <a:latin typeface="Bookman Old Style" pitchFamily="18" charset="0"/>
              </a:rPr>
              <a:t>близкий ее родственник – собака.</a:t>
            </a:r>
          </a:p>
          <a:p>
            <a:pPr algn="just"/>
            <a:r>
              <a:rPr lang="ru-RU" sz="1600" dirty="0" smtClean="0">
                <a:latin typeface="Bookman Old Style" pitchFamily="18" charset="0"/>
              </a:rPr>
              <a:t>Существуют </a:t>
            </a:r>
            <a:r>
              <a:rPr lang="ru-RU" sz="1600" dirty="0" smtClean="0">
                <a:latin typeface="Bookman Old Style" pitchFamily="18" charset="0"/>
              </a:rPr>
              <a:t>множества видов этих живот-</a:t>
            </a:r>
          </a:p>
          <a:p>
            <a:pPr algn="just"/>
            <a:r>
              <a:rPr lang="ru-RU" sz="1600" dirty="0" err="1" smtClean="0">
                <a:latin typeface="Bookman Old Style" pitchFamily="18" charset="0"/>
              </a:rPr>
              <a:t>ных</a:t>
            </a:r>
            <a:r>
              <a:rPr lang="ru-RU" sz="1600" dirty="0" smtClean="0">
                <a:latin typeface="Bookman Old Style" pitchFamily="18" charset="0"/>
              </a:rPr>
              <a:t>.  Основное место их обитания –</a:t>
            </a:r>
          </a:p>
          <a:p>
            <a:pPr algn="just"/>
            <a:r>
              <a:rPr lang="ru-RU" sz="1600" dirty="0" smtClean="0">
                <a:latin typeface="Bookman Old Style" pitchFamily="18" charset="0"/>
              </a:rPr>
              <a:t>лес</a:t>
            </a:r>
            <a:r>
              <a:rPr lang="ru-RU" sz="1600" dirty="0" smtClean="0">
                <a:latin typeface="Bookman Old Style" pitchFamily="18" charset="0"/>
              </a:rPr>
              <a:t>. Свое логовище она устраивает, роя </a:t>
            </a:r>
          </a:p>
          <a:p>
            <a:pPr algn="just"/>
            <a:r>
              <a:rPr lang="ru-RU" sz="1600" dirty="0" smtClean="0">
                <a:latin typeface="Bookman Old Style" pitchFamily="18" charset="0"/>
              </a:rPr>
              <a:t>глубокую нору с несколькими выходами,</a:t>
            </a:r>
          </a:p>
          <a:p>
            <a:pPr algn="just"/>
            <a:r>
              <a:rPr lang="ru-RU" sz="1600" dirty="0" smtClean="0">
                <a:latin typeface="Bookman Old Style" pitchFamily="18" charset="0"/>
              </a:rPr>
              <a:t>которая </a:t>
            </a:r>
            <a:r>
              <a:rPr lang="ru-RU" sz="1600" dirty="0" smtClean="0">
                <a:latin typeface="Bookman Old Style" pitchFamily="18" charset="0"/>
              </a:rPr>
              <a:t>помещается под камнями, </a:t>
            </a:r>
          </a:p>
          <a:p>
            <a:pPr algn="just"/>
            <a:r>
              <a:rPr lang="ru-RU" sz="1600" dirty="0" smtClean="0">
                <a:latin typeface="Bookman Old Style" pitchFamily="18" charset="0"/>
              </a:rPr>
              <a:t>между корнями больших деревьев или</a:t>
            </a:r>
          </a:p>
          <a:p>
            <a:pPr algn="just"/>
            <a:r>
              <a:rPr lang="ru-RU" sz="1600" dirty="0" smtClean="0">
                <a:latin typeface="Bookman Old Style" pitchFamily="18" charset="0"/>
              </a:rPr>
              <a:t>в </a:t>
            </a:r>
            <a:r>
              <a:rPr lang="ru-RU" sz="1600" dirty="0" smtClean="0">
                <a:latin typeface="Bookman Old Style" pitchFamily="18" charset="0"/>
              </a:rPr>
              <a:t>других удобных местах. У лис удлиненное тело и вытянутая мордочка. Ноги у нее короткие, а хвост очень длинный и пушистый. Окрас шерсти бывает от бурого до светло-оранжевого оттенка. Зубы у лисы такие же как у собаки, но острее. Добыча лисицы состоит из разных животных, начиная от молодой косули и заканчивая майским жуком, но чаще всего она поедает различных мышей. Лисица охотнее всего отправляется за добычей по ночам, но в ненаселенных и спокойных местах охотится и днем.</a:t>
            </a:r>
            <a:endParaRPr lang="ru-RU" sz="1600" dirty="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74638"/>
            <a:ext cx="4114800" cy="2794322"/>
          </a:xfrm>
        </p:spPr>
        <p:txBody>
          <a:bodyPr>
            <a:noAutofit/>
          </a:bodyPr>
          <a:lstStyle/>
          <a:p>
            <a:r>
              <a:rPr lang="ru-RU" sz="2000" b="1" i="1" dirty="0">
                <a:latin typeface="Bookman Old Style" pitchFamily="18" charset="0"/>
              </a:rPr>
              <a:t>« Кто по ёлкам ловко скачет и взлетает на дубы.</a:t>
            </a:r>
            <a:br>
              <a:rPr lang="ru-RU" sz="2000" b="1" i="1" dirty="0">
                <a:latin typeface="Bookman Old Style" pitchFamily="18" charset="0"/>
              </a:rPr>
            </a:br>
            <a:r>
              <a:rPr lang="ru-RU" sz="2000" b="1" i="1" dirty="0">
                <a:latin typeface="Bookman Old Style" pitchFamily="18" charset="0"/>
              </a:rPr>
              <a:t> Кто в дупле орешки прячет, сушит на зиму грибы»</a:t>
            </a:r>
            <a:br>
              <a:rPr lang="ru-RU" sz="2000" b="1" i="1" dirty="0">
                <a:latin typeface="Bookman Old Style" pitchFamily="18" charset="0"/>
              </a:rPr>
            </a:br>
            <a:endParaRPr lang="ru-RU" sz="2000" b="1" i="1" dirty="0">
              <a:latin typeface="Bookman Old Style" pitchFamily="18" charset="0"/>
            </a:endParaRPr>
          </a:p>
        </p:txBody>
      </p:sp>
      <p:pic>
        <p:nvPicPr>
          <p:cNvPr id="4" name="Содержимое 3" descr="Животные_007.jpg"/>
          <p:cNvPicPr>
            <a:picLocks noGrp="1" noChangeAspect="1"/>
          </p:cNvPicPr>
          <p:nvPr>
            <p:ph idx="1"/>
          </p:nvPr>
        </p:nvPicPr>
        <p:blipFill>
          <a:blip r:embed="rId2" cstate="print"/>
          <a:stretch>
            <a:fillRect/>
          </a:stretch>
        </p:blipFill>
        <p:spPr>
          <a:xfrm>
            <a:off x="539552" y="476672"/>
            <a:ext cx="3744416" cy="2952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827584" y="3429000"/>
            <a:ext cx="7560840" cy="2554545"/>
          </a:xfrm>
          <a:prstGeom prst="rect">
            <a:avLst/>
          </a:prstGeom>
        </p:spPr>
        <p:txBody>
          <a:bodyPr wrap="square">
            <a:spAutoFit/>
          </a:bodyPr>
          <a:lstStyle/>
          <a:p>
            <a:pPr algn="just"/>
            <a:endParaRPr lang="ru-RU" sz="2000" dirty="0" smtClean="0">
              <a:latin typeface="Bookman Old Style" pitchFamily="18" charset="0"/>
            </a:endParaRPr>
          </a:p>
          <a:p>
            <a:pPr algn="just"/>
            <a:r>
              <a:rPr lang="ru-RU" sz="2000" dirty="0" smtClean="0">
                <a:latin typeface="Bookman Old Style" pitchFamily="18" charset="0"/>
              </a:rPr>
              <a:t>Белка </a:t>
            </a:r>
            <a:r>
              <a:rPr lang="ru-RU" sz="2000" dirty="0" smtClean="0">
                <a:latin typeface="Bookman Old Style" pitchFamily="18" charset="0"/>
              </a:rPr>
              <a:t>является мелким грызуном. Она имеет удлиненное тело и ушки, так же пушистый хвост. Окрас ее бурый, иногда серый. Живут они в дуплах деревьев. Белки питаются растительностью. На зиму запасаются орехами, грибами. Иногда белки считаются вредителями, так как могут грызть все что можно и нельзя; их зубы всегда острые.</a:t>
            </a:r>
            <a:endParaRPr lang="ru-RU" sz="2000"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898776" cy="1143000"/>
          </a:xfrm>
        </p:spPr>
        <p:txBody>
          <a:bodyPr>
            <a:noAutofit/>
          </a:bodyPr>
          <a:lstStyle/>
          <a:p>
            <a:pPr algn="l"/>
            <a:r>
              <a:rPr lang="ru-RU" sz="1600" dirty="0" smtClean="0"/>
              <a:t/>
            </a:r>
            <a:br>
              <a:rPr lang="ru-RU" sz="1600" dirty="0" smtClean="0"/>
            </a:br>
            <a:r>
              <a:rPr lang="ru-RU" sz="1600" dirty="0" smtClean="0"/>
              <a:t/>
            </a:r>
            <a:br>
              <a:rPr lang="ru-RU" sz="1600" dirty="0" smtClean="0"/>
            </a:br>
            <a:r>
              <a:rPr lang="ru-RU" sz="1600" dirty="0" smtClean="0"/>
              <a:t>«</a:t>
            </a:r>
            <a:r>
              <a:rPr lang="ru-RU" sz="1600" b="1" i="1" dirty="0">
                <a:latin typeface="Bookman Old Style" pitchFamily="18" charset="0"/>
              </a:rPr>
              <a:t>Что за зверь зимой холодной </a:t>
            </a:r>
            <a:r>
              <a:rPr lang="ru-RU" sz="1600" b="1" i="1" dirty="0" smtClean="0">
                <a:latin typeface="Bookman Old Style" pitchFamily="18" charset="0"/>
              </a:rPr>
              <a:t>Ходит </a:t>
            </a:r>
            <a:r>
              <a:rPr lang="ru-RU" sz="1600" b="1" i="1" dirty="0">
                <a:latin typeface="Bookman Old Style" pitchFamily="18" charset="0"/>
              </a:rPr>
              <a:t>по лесу </a:t>
            </a:r>
            <a:r>
              <a:rPr lang="ru-RU" sz="1600" b="1" i="1" dirty="0" smtClean="0">
                <a:latin typeface="Bookman Old Style" pitchFamily="18" charset="0"/>
              </a:rPr>
              <a:t>голодный</a:t>
            </a:r>
            <a:r>
              <a:rPr lang="ru-RU" sz="1600" b="1" i="1" dirty="0" smtClean="0">
                <a:latin typeface="Bookman Old Style" pitchFamily="18" charset="0"/>
              </a:rPr>
              <a:t>?</a:t>
            </a:r>
            <a:br>
              <a:rPr lang="ru-RU" sz="1600" b="1" i="1" dirty="0" smtClean="0">
                <a:latin typeface="Bookman Old Style" pitchFamily="18" charset="0"/>
              </a:rPr>
            </a:br>
            <a:r>
              <a:rPr lang="ru-RU" sz="1600" b="1" i="1" dirty="0" smtClean="0">
                <a:latin typeface="Bookman Old Style" pitchFamily="18" charset="0"/>
              </a:rPr>
              <a:t>На </a:t>
            </a:r>
            <a:r>
              <a:rPr lang="ru-RU" sz="1600" b="1" i="1" dirty="0">
                <a:latin typeface="Bookman Old Style" pitchFamily="18" charset="0"/>
              </a:rPr>
              <a:t>собаку он похож, </a:t>
            </a:r>
            <a:r>
              <a:rPr lang="ru-RU" sz="1600" b="1" i="1" dirty="0" smtClean="0">
                <a:latin typeface="Bookman Old Style" pitchFamily="18" charset="0"/>
              </a:rPr>
              <a:t/>
            </a:r>
            <a:br>
              <a:rPr lang="ru-RU" sz="1600" b="1" i="1" dirty="0" smtClean="0">
                <a:latin typeface="Bookman Old Style" pitchFamily="18" charset="0"/>
              </a:rPr>
            </a:br>
            <a:r>
              <a:rPr lang="ru-RU" sz="1600" b="1" i="1" dirty="0" smtClean="0">
                <a:latin typeface="Bookman Old Style" pitchFamily="18" charset="0"/>
              </a:rPr>
              <a:t>Что ни </a:t>
            </a:r>
            <a:r>
              <a:rPr lang="ru-RU" sz="1600" b="1" i="1" dirty="0">
                <a:latin typeface="Bookman Old Style" pitchFamily="18" charset="0"/>
              </a:rPr>
              <a:t>зуб- то острый нож!</a:t>
            </a:r>
            <a:br>
              <a:rPr lang="ru-RU" sz="1600" b="1" i="1" dirty="0">
                <a:latin typeface="Bookman Old Style" pitchFamily="18" charset="0"/>
              </a:rPr>
            </a:br>
            <a:r>
              <a:rPr lang="ru-RU" sz="1600" b="1" i="1" dirty="0" smtClean="0">
                <a:latin typeface="Bookman Old Style" pitchFamily="18" charset="0"/>
              </a:rPr>
              <a:t>Он </a:t>
            </a:r>
            <a:r>
              <a:rPr lang="ru-RU" sz="1600" b="1" i="1" dirty="0">
                <a:latin typeface="Bookman Old Style" pitchFamily="18" charset="0"/>
              </a:rPr>
              <a:t>бежит, оскалив пасть, </a:t>
            </a:r>
            <a:r>
              <a:rPr lang="ru-RU" sz="1600" b="1" i="1" dirty="0" smtClean="0">
                <a:latin typeface="Bookman Old Style" pitchFamily="18" charset="0"/>
              </a:rPr>
              <a:t/>
            </a:r>
            <a:br>
              <a:rPr lang="ru-RU" sz="1600" b="1" i="1" dirty="0" smtClean="0">
                <a:latin typeface="Bookman Old Style" pitchFamily="18" charset="0"/>
              </a:rPr>
            </a:br>
            <a:r>
              <a:rPr lang="ru-RU" sz="1600" b="1" i="1" dirty="0" smtClean="0">
                <a:latin typeface="Bookman Old Style" pitchFamily="18" charset="0"/>
              </a:rPr>
              <a:t>На </a:t>
            </a:r>
            <a:r>
              <a:rPr lang="ru-RU" sz="1600" b="1" i="1" dirty="0">
                <a:latin typeface="Bookman Old Style" pitchFamily="18" charset="0"/>
              </a:rPr>
              <a:t>овцу готов напасть».</a:t>
            </a:r>
            <a:r>
              <a:rPr lang="ru-RU" sz="1600" dirty="0"/>
              <a:t/>
            </a:r>
            <a:br>
              <a:rPr lang="ru-RU" sz="1600" dirty="0"/>
            </a:br>
            <a:endParaRPr lang="ru-RU" sz="1600" dirty="0"/>
          </a:p>
        </p:txBody>
      </p:sp>
      <p:pic>
        <p:nvPicPr>
          <p:cNvPr id="4" name="Содержимое 3" descr="WOLF.jpg"/>
          <p:cNvPicPr>
            <a:picLocks noGrp="1" noChangeAspect="1"/>
          </p:cNvPicPr>
          <p:nvPr>
            <p:ph idx="1"/>
          </p:nvPr>
        </p:nvPicPr>
        <p:blipFill>
          <a:blip r:embed="rId2" cstate="print"/>
          <a:stretch>
            <a:fillRect/>
          </a:stretch>
        </p:blipFill>
        <p:spPr>
          <a:xfrm>
            <a:off x="5508104" y="332656"/>
            <a:ext cx="3089316" cy="23371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179512" y="1412776"/>
            <a:ext cx="8568952" cy="5160774"/>
          </a:xfrm>
          <a:prstGeom prst="rect">
            <a:avLst/>
          </a:prstGeom>
        </p:spPr>
        <p:txBody>
          <a:bodyPr wrap="square">
            <a:spAutoFit/>
          </a:bodyPr>
          <a:lstStyle/>
          <a:p>
            <a:pPr algn="just"/>
            <a:endParaRPr lang="ru-RU" sz="1600" dirty="0" smtClean="0">
              <a:latin typeface="Bookman Old Style" pitchFamily="18" charset="0"/>
            </a:endParaRPr>
          </a:p>
          <a:p>
            <a:pPr algn="just"/>
            <a:endParaRPr lang="ru-RU" sz="1600" dirty="0" smtClean="0">
              <a:latin typeface="Bookman Old Style" pitchFamily="18" charset="0"/>
            </a:endParaRPr>
          </a:p>
          <a:p>
            <a:pPr algn="just"/>
            <a:r>
              <a:rPr lang="ru-RU" sz="1600" dirty="0" smtClean="0">
                <a:latin typeface="Times New Roman" pitchFamily="18" charset="0"/>
                <a:cs typeface="Times New Roman" pitchFamily="18" charset="0"/>
              </a:rPr>
              <a:t>	Волк </a:t>
            </a:r>
            <a:r>
              <a:rPr lang="ru-RU" sz="1600" dirty="0" smtClean="0">
                <a:latin typeface="Times New Roman" pitchFamily="18" charset="0"/>
                <a:cs typeface="Times New Roman" pitchFamily="18" charset="0"/>
              </a:rPr>
              <a:t>очень хитрый и умный зверь. Он быстро </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догадывается</a:t>
            </a:r>
            <a:r>
              <a:rPr lang="ru-RU" sz="1600" dirty="0" smtClean="0">
                <a:latin typeface="Times New Roman" pitchFamily="18" charset="0"/>
                <a:cs typeface="Times New Roman" pitchFamily="18" charset="0"/>
              </a:rPr>
              <a:t>, что за ним охотятся, и надолго покидает </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опасное </a:t>
            </a:r>
            <a:r>
              <a:rPr lang="ru-RU" sz="1600" dirty="0" smtClean="0">
                <a:latin typeface="Times New Roman" pitchFamily="18" charset="0"/>
                <a:cs typeface="Times New Roman" pitchFamily="18" charset="0"/>
              </a:rPr>
              <a:t>место. Волк скрытен и осторожен. Порой даже </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самые </a:t>
            </a:r>
            <a:r>
              <a:rPr lang="ru-RU" sz="1600" dirty="0" smtClean="0">
                <a:latin typeface="Times New Roman" pitchFamily="18" charset="0"/>
                <a:cs typeface="Times New Roman" pitchFamily="18" charset="0"/>
              </a:rPr>
              <a:t>опытные следопыты не могут отыскать логово волчицы, где подрастают волчата. Узнав о грозящей опасности, волчица может увести волчат в другое место, надежно спрятать их. К осени волчата подрастут и вместе со взрослыми волками отправятся в зимние походы. В поисках добычи им приходится много рыскать. Но по глубокому снегу шагать тяжело. И волк рыскает по проезжим дорогам. Волчица трусит впереди, за ней гуськом, стараясь попасть след в след, тянутся волчата, а позади них старший волк. Пройдет по снежному полю весь выводок, а посмотришь на след — и кажется, что здесь пробежал только один зверь. Волки ищут чуть видимые на снегу следы животных; оглядываются по сторонам, не лежит ли под кустом заяц. Чутье у волка отличное, он чувствует запах металлического капкана даже под снегом. Если не удалось никого поймать, волк ложится на землю. Уши его стоят. Он слушает, не застрекочет ли где-нибудь сорока, следит за полетом ворон. У него очень острый слух и прекрасное зрение, он хорошо видит даже в сумерках. По крикам птиц старый волк определяет, что они обнаружили погибшее животное, вся стая бежит скорее туда, откуда доносятся птичьи голоса. Волк может не есть пять—семь суток. От этого он становится более дерзким. Живет он всюду, где только может добыть себе еду — мясо.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836712"/>
            <a:ext cx="4032448" cy="1008112"/>
          </a:xfrm>
        </p:spPr>
        <p:txBody>
          <a:bodyPr>
            <a:noAutofit/>
          </a:bodyPr>
          <a:lstStyle/>
          <a:p>
            <a:pPr algn="l"/>
            <a:r>
              <a:rPr lang="ru-RU" sz="2000" b="1" i="1" dirty="0" smtClean="0">
                <a:latin typeface="Bookman Old Style" pitchFamily="18" charset="0"/>
              </a:rPr>
              <a:t/>
            </a:r>
            <a:br>
              <a:rPr lang="ru-RU" sz="2000" b="1" i="1" dirty="0" smtClean="0">
                <a:latin typeface="Bookman Old Style" pitchFamily="18" charset="0"/>
              </a:rPr>
            </a:br>
            <a:r>
              <a:rPr lang="ru-RU" sz="2000" b="1" i="1" dirty="0" smtClean="0">
                <a:latin typeface="Bookman Old Style" pitchFamily="18" charset="0"/>
              </a:rPr>
              <a:t/>
            </a:r>
            <a:br>
              <a:rPr lang="ru-RU" sz="2000" b="1" i="1" dirty="0" smtClean="0">
                <a:latin typeface="Bookman Old Style" pitchFamily="18" charset="0"/>
              </a:rPr>
            </a:br>
            <a:r>
              <a:rPr lang="ru-RU" sz="2000" b="1" i="1" dirty="0" smtClean="0">
                <a:latin typeface="Bookman Old Style" pitchFamily="18" charset="0"/>
              </a:rPr>
              <a:t>У </a:t>
            </a:r>
            <a:r>
              <a:rPr lang="ru-RU" sz="2000" b="1" i="1" dirty="0" smtClean="0">
                <a:latin typeface="Bookman Old Style" pitchFamily="18" charset="0"/>
              </a:rPr>
              <a:t>косого нет берлоги,</a:t>
            </a:r>
            <a:br>
              <a:rPr lang="ru-RU" sz="2000" b="1" i="1" dirty="0" smtClean="0">
                <a:latin typeface="Bookman Old Style" pitchFamily="18" charset="0"/>
              </a:rPr>
            </a:br>
            <a:r>
              <a:rPr lang="ru-RU" sz="2000" b="1" i="1" dirty="0" smtClean="0">
                <a:latin typeface="Bookman Old Style" pitchFamily="18" charset="0"/>
              </a:rPr>
              <a:t> Не нужна ему нора.</a:t>
            </a:r>
            <a:br>
              <a:rPr lang="ru-RU" sz="2000" b="1" i="1" dirty="0" smtClean="0">
                <a:latin typeface="Bookman Old Style" pitchFamily="18" charset="0"/>
              </a:rPr>
            </a:br>
            <a:r>
              <a:rPr lang="ru-RU" sz="2000" b="1" i="1" dirty="0" smtClean="0">
                <a:latin typeface="Bookman Old Style" pitchFamily="18" charset="0"/>
              </a:rPr>
              <a:t> От врагов </a:t>
            </a:r>
            <a:r>
              <a:rPr lang="ru-RU" sz="2000" b="1" i="1" dirty="0" smtClean="0">
                <a:latin typeface="Bookman Old Style" pitchFamily="18" charset="0"/>
              </a:rPr>
              <a:t>спасают ноги</a:t>
            </a:r>
            <a:r>
              <a:rPr lang="ru-RU" sz="2000" b="1" i="1" dirty="0" smtClean="0">
                <a:latin typeface="Bookman Old Style" pitchFamily="18" charset="0"/>
              </a:rPr>
              <a:t>,</a:t>
            </a:r>
            <a:br>
              <a:rPr lang="ru-RU" sz="2000" b="1" i="1" dirty="0" smtClean="0">
                <a:latin typeface="Bookman Old Style" pitchFamily="18" charset="0"/>
              </a:rPr>
            </a:br>
            <a:r>
              <a:rPr lang="ru-RU" sz="2000" b="1" i="1" dirty="0" smtClean="0">
                <a:latin typeface="Bookman Old Style" pitchFamily="18" charset="0"/>
              </a:rPr>
              <a:t> А от голода – кора. </a:t>
            </a:r>
            <a:br>
              <a:rPr lang="ru-RU" sz="2000" b="1" i="1" dirty="0" smtClean="0">
                <a:latin typeface="Bookman Old Style" pitchFamily="18" charset="0"/>
              </a:rPr>
            </a:br>
            <a:r>
              <a:rPr lang="ru-RU" sz="2000" b="1" i="1" dirty="0" smtClean="0">
                <a:latin typeface="Bookman Old Style" pitchFamily="18" charset="0"/>
              </a:rPr>
              <a:t>Ответ на загадку: заяц</a:t>
            </a:r>
            <a:endParaRPr lang="ru-RU" sz="2000" b="1" i="1" dirty="0">
              <a:latin typeface="Bookman Old Style"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548680"/>
            <a:ext cx="3422184" cy="29278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539552" y="3501008"/>
            <a:ext cx="8064896" cy="2585323"/>
          </a:xfrm>
          <a:prstGeom prst="rect">
            <a:avLst/>
          </a:prstGeom>
        </p:spPr>
        <p:txBody>
          <a:bodyPr wrap="square">
            <a:spAutoFit/>
          </a:bodyPr>
          <a:lstStyle/>
          <a:p>
            <a:pPr algn="just">
              <a:buNone/>
            </a:pPr>
            <a:r>
              <a:rPr lang="ru-RU" dirty="0" smtClean="0"/>
              <a:t>	</a:t>
            </a:r>
            <a:r>
              <a:rPr lang="ru-RU" dirty="0" smtClean="0">
                <a:latin typeface="Bookman Old Style" pitchFamily="18" charset="0"/>
              </a:rPr>
              <a:t>Зайцам </a:t>
            </a:r>
            <a:r>
              <a:rPr lang="ru-RU" dirty="0" smtClean="0">
                <a:latin typeface="Bookman Old Style" pitchFamily="18" charset="0"/>
              </a:rPr>
              <a:t>больше всего по нраву луга, поля, заросли кустарника и леса. Заяц имеет удлиненное тело, длинные уши, передние лапы его короткие, а задние большие, длинные – это помогает ему быстро бегать и далеко прыгать. У зайца острый слух, поэтому он может спастись от нападения хищников. Шерсть зайцев имеет разные оттенки коричневого, бурого, рыжего и серого цветов. Зимой она меняет цвет на белый, что помогает зайцам маскироваться. Питаются эти животные травянистыми растениями, овощами, подземными грибами, иногда ягодами.</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3888432" cy="2448272"/>
          </a:xfrm>
        </p:spPr>
        <p:txBody>
          <a:bodyPr>
            <a:normAutofit/>
          </a:bodyPr>
          <a:lstStyle/>
          <a:p>
            <a:pPr algn="l"/>
            <a:r>
              <a:rPr lang="ru-RU" sz="1800" b="1" i="1" dirty="0" smtClean="0">
                <a:latin typeface="Bookman Old Style" pitchFamily="18" charset="0"/>
              </a:rPr>
              <a:t/>
            </a:r>
            <a:br>
              <a:rPr lang="ru-RU" sz="1800" b="1" i="1" dirty="0" smtClean="0">
                <a:latin typeface="Bookman Old Style" pitchFamily="18" charset="0"/>
              </a:rPr>
            </a:br>
            <a:r>
              <a:rPr lang="ru-RU" sz="1800" b="1" i="1" dirty="0" smtClean="0">
                <a:latin typeface="Bookman Old Style" pitchFamily="18" charset="0"/>
              </a:rPr>
              <a:t>Он </a:t>
            </a:r>
            <a:r>
              <a:rPr lang="ru-RU" sz="1800" b="1" i="1" dirty="0" smtClean="0">
                <a:latin typeface="Bookman Old Style" pitchFamily="18" charset="0"/>
              </a:rPr>
              <a:t>в берлоге спит зимой</a:t>
            </a:r>
            <a:br>
              <a:rPr lang="ru-RU" sz="1800" b="1" i="1" dirty="0" smtClean="0">
                <a:latin typeface="Bookman Old Style" pitchFamily="18" charset="0"/>
              </a:rPr>
            </a:br>
            <a:r>
              <a:rPr lang="ru-RU" sz="1800" b="1" i="1" dirty="0" smtClean="0">
                <a:latin typeface="Bookman Old Style" pitchFamily="18" charset="0"/>
              </a:rPr>
              <a:t> Под большущею сосной,</a:t>
            </a:r>
            <a:br>
              <a:rPr lang="ru-RU" sz="1800" b="1" i="1" dirty="0" smtClean="0">
                <a:latin typeface="Bookman Old Style" pitchFamily="18" charset="0"/>
              </a:rPr>
            </a:br>
            <a:r>
              <a:rPr lang="ru-RU" sz="1800" b="1" i="1" dirty="0" smtClean="0">
                <a:latin typeface="Bookman Old Style" pitchFamily="18" charset="0"/>
              </a:rPr>
              <a:t> А когда придет весна,</a:t>
            </a:r>
            <a:br>
              <a:rPr lang="ru-RU" sz="1800" b="1" i="1" dirty="0" smtClean="0">
                <a:latin typeface="Bookman Old Style" pitchFamily="18" charset="0"/>
              </a:rPr>
            </a:br>
            <a:r>
              <a:rPr lang="ru-RU" sz="1800" b="1" i="1" dirty="0" smtClean="0">
                <a:latin typeface="Bookman Old Style" pitchFamily="18" charset="0"/>
              </a:rPr>
              <a:t> Просыпается от сна.</a:t>
            </a:r>
            <a:br>
              <a:rPr lang="ru-RU" sz="1800" b="1" i="1" dirty="0" smtClean="0">
                <a:latin typeface="Bookman Old Style" pitchFamily="18" charset="0"/>
              </a:rPr>
            </a:br>
            <a:r>
              <a:rPr lang="ru-RU" sz="1800" b="1" i="1" dirty="0" smtClean="0">
                <a:latin typeface="Bookman Old Style" pitchFamily="18" charset="0"/>
              </a:rPr>
              <a:t>Ответ на загадку: медведь</a:t>
            </a:r>
            <a:endParaRPr lang="ru-RU" sz="1800" b="1" i="1" dirty="0">
              <a:latin typeface="Bookman Old Style"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5148064" y="404664"/>
            <a:ext cx="3565060" cy="30701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467544" y="2924944"/>
            <a:ext cx="8280920" cy="3416320"/>
          </a:xfrm>
          <a:prstGeom prst="rect">
            <a:avLst/>
          </a:prstGeom>
        </p:spPr>
        <p:txBody>
          <a:bodyPr wrap="square">
            <a:spAutoFit/>
          </a:bodyPr>
          <a:lstStyle/>
          <a:p>
            <a:pPr algn="just"/>
            <a:r>
              <a:rPr lang="ru-RU" dirty="0" smtClean="0"/>
              <a:t>	</a:t>
            </a:r>
            <a:r>
              <a:rPr lang="ru-RU" dirty="0" smtClean="0">
                <a:latin typeface="Bookman Old Style" pitchFamily="18" charset="0"/>
              </a:rPr>
              <a:t>Медведь </a:t>
            </a:r>
            <a:r>
              <a:rPr lang="ru-RU" dirty="0" smtClean="0">
                <a:latin typeface="Bookman Old Style" pitchFamily="18" charset="0"/>
              </a:rPr>
              <a:t>– крупный зверь, </a:t>
            </a:r>
            <a:endParaRPr lang="ru-RU" dirty="0" smtClean="0">
              <a:latin typeface="Bookman Old Style" pitchFamily="18" charset="0"/>
            </a:endParaRPr>
          </a:p>
          <a:p>
            <a:pPr algn="just"/>
            <a:r>
              <a:rPr lang="ru-RU" dirty="0" smtClean="0">
                <a:latin typeface="Bookman Old Style" pitchFamily="18" charset="0"/>
              </a:rPr>
              <a:t>может </a:t>
            </a:r>
            <a:r>
              <a:rPr lang="ru-RU" dirty="0" smtClean="0">
                <a:latin typeface="Bookman Old Style" pitchFamily="18" charset="0"/>
              </a:rPr>
              <a:t>питаться разной едой. </a:t>
            </a:r>
            <a:endParaRPr lang="ru-RU" dirty="0" smtClean="0">
              <a:latin typeface="Bookman Old Style" pitchFamily="18" charset="0"/>
            </a:endParaRPr>
          </a:p>
          <a:p>
            <a:pPr algn="just"/>
            <a:r>
              <a:rPr lang="ru-RU" dirty="0" smtClean="0">
                <a:latin typeface="Bookman Old Style" pitchFamily="18" charset="0"/>
              </a:rPr>
              <a:t>Некоторые </a:t>
            </a:r>
            <a:r>
              <a:rPr lang="ru-RU" dirty="0" smtClean="0">
                <a:latin typeface="Bookman Old Style" pitchFamily="18" charset="0"/>
              </a:rPr>
              <a:t>предпочитают растительную пищу, а некоторые – животную. Медведи хорошо лазают и плавают, быстро бегают, могут стоять и проходить короткие расстояния на задних лапах. Имеют короткий хвост, длинную и густую шерсть, а так же отличное обоняние и слух. Они охотятся вечером или на рассвете. Обычно боятся человека, но могут быть опасными в тех местах, где они привыкли к людям, особенно белый медведь. Обитают медведи в разных местах – лесах, степях, горах и даже в арктических льдах. Зимой впадают в спячку. Место долгого сна называют берлогой. В это время они живут за счет накопленного ими жира.</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TotalTime>
  <Words>241</Words>
  <Application>Microsoft Office PowerPoint</Application>
  <PresentationFormat>Экран (4:3)</PresentationFormat>
  <Paragraphs>36</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Проект « Зимний лес»</vt:lpstr>
      <vt:lpstr>                              Цель: познакомить детей с сезонными изменениями, которые произошли в жизни леса и лесных зверей с приходом зимы;  создать условия для развития познавательных, исследовательских и творческих  способностей детей.    Задачи:  Конкретизировать и углубить представления детей о зиме (состояние погоды, характерные осадки, особенности жизни диких животных и птиц в зимний период).   Способствовать воспитанию бережного отношения к природе, желанию заботиться о птицах и животных (делать кормушки, кормить птиц) .   Способствовать развитию познавательной активности, творческих способностей детей, их воображения, логического мышления, умению замечать изменения в природе, коммуникативных качеств.   Ожидаемые результаты:    -Формирование у детей разносторонних знаний о взаимосвязи живой и неживой природы в зимний период.    -Воспитание бережного отношения к природе.    -Привлечение родителей воспитанников к сотрудничеству и взаимодействию.    -Укрепление ресурсного обеспечения группы.  Продукт проектной деятельности:   Коллективная работа детей  « Зимний лес». Изготовление совместно с родителями кормушек, для кормления птиц.        </vt:lpstr>
      <vt:lpstr>                            Назовите-ка, ребятки  Кто хозяюшка загадки?  Щиплет уши, щиплет нос,  Лезет в валенки мороз.  Снег мешками валит с неба  И вокруг сугробы снега  Снегопады и метели  На наш город налетели.  Двор в снегу. Белы дома.  Это … Зимушка-Зима             - Давайте вспомним, как называются зимние месяцы.  Почему вы решили, что эти месяцы зимние? Что вы можете рассказать о зимней погоде?   </vt:lpstr>
      <vt:lpstr>Птицы</vt:lpstr>
      <vt:lpstr>     По лесу бегает она,  Всегда хитра и весела.  Пушистый рыжий хвост имеет,  А иногда зимой седеет.  Ее мордашка всем знакома,  И черный носик – есть тому основа.  Мы угадаем, что же это за краса,  Перед нами хитрая…ЛИСА!     </vt:lpstr>
      <vt:lpstr>« Кто по ёлкам ловко скачет и взлетает на дубы.  Кто в дупле орешки прячет, сушит на зиму грибы» </vt:lpstr>
      <vt:lpstr>  «Что за зверь зимой холодной Ходит по лесу голодный? На собаку он похож,  Что ни зуб- то острый нож! Он бежит, оскалив пасть,  На овцу готов напасть». </vt:lpstr>
      <vt:lpstr>  У косого нет берлоги,  Не нужна ему нора.  От врагов спасают ноги,  А от голода – кора.  Ответ на загадку: заяц</vt:lpstr>
      <vt:lpstr> Он в берлоге спит зимой  Под большущею сосной,  А когда придет весна,  Просыпается от сна. Ответ на загадку: медведь</vt:lpstr>
      <vt:lpstr>Коллективная работа « Зимний лес»</vt:lpstr>
      <vt:lpstr>Зимний лес</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 Зимний лес»</dc:title>
  <dc:creator>Андрей</dc:creator>
  <cp:lastModifiedBy>GYPNORION</cp:lastModifiedBy>
  <cp:revision>34</cp:revision>
  <dcterms:created xsi:type="dcterms:W3CDTF">2013-12-11T05:41:12Z</dcterms:created>
  <dcterms:modified xsi:type="dcterms:W3CDTF">2013-12-24T18:50:24Z</dcterms:modified>
</cp:coreProperties>
</file>