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06C3-D434-479A-9B22-8E0F8D0F9F1D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26FF-3AF3-47DB-A038-527BF6E6F3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06C3-D434-479A-9B22-8E0F8D0F9F1D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26FF-3AF3-47DB-A038-527BF6E6F3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06C3-D434-479A-9B22-8E0F8D0F9F1D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26FF-3AF3-47DB-A038-527BF6E6F3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06C3-D434-479A-9B22-8E0F8D0F9F1D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26FF-3AF3-47DB-A038-527BF6E6F3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06C3-D434-479A-9B22-8E0F8D0F9F1D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55326FF-3AF3-47DB-A038-527BF6E6F3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06C3-D434-479A-9B22-8E0F8D0F9F1D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26FF-3AF3-47DB-A038-527BF6E6F3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06C3-D434-479A-9B22-8E0F8D0F9F1D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26FF-3AF3-47DB-A038-527BF6E6F3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06C3-D434-479A-9B22-8E0F8D0F9F1D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26FF-3AF3-47DB-A038-527BF6E6F3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06C3-D434-479A-9B22-8E0F8D0F9F1D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26FF-3AF3-47DB-A038-527BF6E6F3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06C3-D434-479A-9B22-8E0F8D0F9F1D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26FF-3AF3-47DB-A038-527BF6E6F3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06C3-D434-479A-9B22-8E0F8D0F9F1D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26FF-3AF3-47DB-A038-527BF6E6F3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32B06C3-D434-479A-9B22-8E0F8D0F9F1D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55326FF-3AF3-47DB-A038-527BF6E6F3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Bookman Old Style" pitchFamily="18" charset="0"/>
              </a:rPr>
              <a:t>«Современные подходы к организации образовательной деятельности в детском саду»</a:t>
            </a:r>
            <a:endParaRPr lang="ru-RU" sz="40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3096344"/>
          </a:xfrm>
        </p:spPr>
        <p:txBody>
          <a:bodyPr/>
          <a:lstStyle/>
          <a:p>
            <a:r>
              <a:rPr lang="ru-RU" b="1" dirty="0" smtClean="0"/>
              <a:t>Различия процесса обучения в детском саду, организованного в виде учебной деятельности и через организацию детских видов деятельности</a:t>
            </a:r>
            <a:endParaRPr lang="ru-RU" b="1" dirty="0"/>
          </a:p>
        </p:txBody>
      </p:sp>
      <p:pic>
        <p:nvPicPr>
          <p:cNvPr id="5122" name="Picture 2" descr="C:\Users\Администратор\Downloads\анимашки винни пух\vinni-puh-i-druziya-1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653136"/>
            <a:ext cx="2286000" cy="1973957"/>
          </a:xfrm>
          <a:prstGeom prst="rect">
            <a:avLst/>
          </a:prstGeom>
          <a:noFill/>
        </p:spPr>
      </p:pic>
      <p:pic>
        <p:nvPicPr>
          <p:cNvPr id="5123" name="Picture 3" descr="C:\Users\Администратор\Downloads\анимашки винни пух\vinni-puh-i-druziya-2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4293096"/>
            <a:ext cx="1888604" cy="2295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sz="7300" dirty="0" smtClean="0">
                <a:solidFill>
                  <a:srgbClr val="FF0000"/>
                </a:solidFill>
                <a:latin typeface="Bookman Old Style" pitchFamily="18" charset="0"/>
              </a:rPr>
              <a:t>Вывод:</a:t>
            </a:r>
            <a:br>
              <a:rPr lang="ru-RU" sz="7300" dirty="0" smtClean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В современном детском саду образовательный процесс не должен сводиться только к непосредственно образовательной деятельности, он растянут в режиме всего дня.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3075" name="Picture 3" descr="C:\Users\Администратор\Downloads\анимашки винни пух\vinni-puh-i-druziya-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149080"/>
            <a:ext cx="1872208" cy="2007096"/>
          </a:xfrm>
          <a:prstGeom prst="rect">
            <a:avLst/>
          </a:prstGeom>
          <a:noFill/>
        </p:spPr>
      </p:pic>
      <p:pic>
        <p:nvPicPr>
          <p:cNvPr id="3077" name="Picture 5" descr="C:\Users\Администратор\Downloads\анимашки винни пух\vinni-puh-i-druziya-2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3789040"/>
            <a:ext cx="1872208" cy="2367136"/>
          </a:xfrm>
          <a:prstGeom prst="rect">
            <a:avLst/>
          </a:prstGeom>
          <a:noFill/>
        </p:spPr>
      </p:pic>
      <p:pic>
        <p:nvPicPr>
          <p:cNvPr id="3078" name="Picture 6" descr="C:\Users\Администратор\Downloads\анимашки винни пух\vinni-puh-i-druziya-37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3717032"/>
            <a:ext cx="2232248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Bookman Old Style" pitchFamily="18" charset="0"/>
              </a:rPr>
              <a:t>Спасибо за внимание!</a:t>
            </a:r>
            <a:endParaRPr lang="ru-RU" sz="80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4098" name="Picture 2" descr="C:\Users\Администратор\Downloads\анимашки винни пух\vinni-puh-i-druziya-46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996952"/>
            <a:ext cx="5976663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Bookman Old Style" pitchFamily="18" charset="0"/>
              </a:rPr>
              <a:t>Процесс обучения в детском саду</a:t>
            </a:r>
            <a:br>
              <a:rPr lang="ru-RU" sz="2400" dirty="0" smtClean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Bookman Old Style" pitchFamily="18" charset="0"/>
              </a:rPr>
              <a:t>в виде учебной деятельности и через организацию детских видов деятельности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занятие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rgbClr val="002060"/>
                          </a:solidFill>
                        </a:rPr>
                        <a:t>нод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1.</a:t>
                      </a:r>
                      <a:r>
                        <a:rPr lang="ru-RU" sz="1800" b="1" baseline="0" dirty="0" smtClean="0"/>
                        <a:t> </a:t>
                      </a:r>
                      <a:r>
                        <a:rPr lang="ru-RU" sz="1800" b="1" dirty="0" smtClean="0"/>
                        <a:t>Ребенок – объект формирующих педагогических воздействий взрослого человека. Взрослый – главный. Он руководит и управляет ребенком.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1. Ребенок и взрослый – оба субъекты взаимодействия. Они равны по значимости. Каждый в равной степени ценен. Хотя взрослый, конечно, и старше, и опытнее.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2. Активность взрослого выше, чем активность ребенка, в том числе и речевая (взрослый «много» говорит)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2. Активность ребенка по крайней мере не меньше, чем активность взрослого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Основная деятельность – учебная. Главный результат учебной деятельности – решение какой-либо учебной задачи, поставленной перед детьми взрослым. Цель – знания, умения и навыки детей. Активность детей нужна для достижения этой цели. 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Основная деятельность – это так называемые детские виды деятельности.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kumimoji="0" lang="ru-RU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Цель- подлинная активность (деятельность) детей, а освоение знаний, умений и навыков – побочный эффект этой активности.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Bookman Old Style" pitchFamily="18" charset="0"/>
              </a:rPr>
              <a:t>Процесс обучения в детском саду</a:t>
            </a:r>
            <a:br>
              <a:rPr lang="ru-RU" sz="2400" dirty="0" smtClean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Bookman Old Style" pitchFamily="18" charset="0"/>
              </a:rPr>
              <a:t>в виде учебной деятельности и через организацию детских видов деятельности</a:t>
            </a:r>
            <a:endParaRPr lang="ru-RU" sz="24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занятие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>
                          <a:solidFill>
                            <a:srgbClr val="002060"/>
                          </a:solidFill>
                        </a:rPr>
                        <a:t>нод</a:t>
                      </a:r>
                      <a:endParaRPr lang="ru-RU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Основная модель организации образовательного процесса – учебная.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Основная модель организации образовательного процесса – совместная деятельность взрослого и ребенка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Основная форма работы с детьми - занятие. 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Основные формы работы с детьми – рассматривание, наблюдения, беседы, разговоры, экспериментирование исследования, коллекционирование, чтение, реализация проектов, мастерская …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Применяются в основном так называемые прямые методы обучения (при частом использовании опосредованных) 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Применяются в основном так называемые опосредованные методы обучения (при частичном использовании прямых)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Bookman Old Style" pitchFamily="18" charset="0"/>
              </a:rPr>
              <a:t>Процесс обучения в детском саду</a:t>
            </a:r>
            <a:br>
              <a:rPr lang="ru-RU" sz="2400" dirty="0" smtClean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Bookman Old Style" pitchFamily="18" charset="0"/>
              </a:rPr>
              <a:t>в виде учебной деятельности и через организацию детских видов деятельности</a:t>
            </a:r>
            <a:endParaRPr lang="ru-RU" sz="24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занятие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нод</a:t>
                      </a:r>
                      <a:endParaRPr kumimoji="0" lang="ru-RU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Мотивы обучения на занятии, как правило, не связаны с интересом детей к самой учебной деятельности. «Удерживает» детей на занятии авторитет взрослого. Именно поэтому педагогам зачастую приходится «Украшать» занятие наглядностью, игровыми приемами, персонажами, чтобы облечь учебный процесс в привлекательную для дошкольников форму. Но ведь «подлинная цель взрослого вовсе не поиграть, а использовать игрушку для мотивации освоения непривлекательных для детей предметных знаний».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Мотивы обучения, осуществляемого как организация детских видов деятельности, связаны в первую очередь с интересом детей к этим видам деятельности.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" name="Picture 3" descr="C:\Users\Администратор\Downloads\анимашки винни пух\vinni-puh-i-druziya-2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429000"/>
            <a:ext cx="2736304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Bookman Old Style" pitchFamily="18" charset="0"/>
              </a:rPr>
              <a:t>Процесс обучения в детском саду</a:t>
            </a:r>
            <a:br>
              <a:rPr lang="ru-RU" sz="2400" dirty="0" smtClean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Bookman Old Style" pitchFamily="18" charset="0"/>
              </a:rPr>
              <a:t>в виде учебной деятельности и через организацию детских видов деятельности</a:t>
            </a:r>
            <a:endParaRPr lang="ru-RU" sz="24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8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занятие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нод</a:t>
                      </a:r>
                      <a:endParaRPr kumimoji="0" lang="ru-RU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10288">
                <a:tc>
                  <a:txBody>
                    <a:bodyPr/>
                    <a:lstStyle/>
                    <a:p>
                      <a:r>
                        <a:rPr kumimoji="0" lang="ru-RU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 Все дети обязательно должны присутствовать на занятии 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 Допускаются так называемые свободные «вход» и «выход» детей, что вовсе не предполагает провозглашения анархии в детском саду. Уважая ребенка, его состояние, настроение, предпочтение и интересы, взрослый обязан предоставить ему возможность выбора – участвовать или не участвовать вместе с другими детьми в совместном деле, но при этом вправе потребовать такого же уважения и к участникам этого совместного дела.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3" name="Picture 5" descr="C:\Users\Администратор\Downloads\анимашки винни пух\vinni-puh-i-druziya-2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996952"/>
            <a:ext cx="352425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Bookman Old Style" pitchFamily="18" charset="0"/>
              </a:rPr>
              <a:t>Процесс обучения в детском саду</a:t>
            </a:r>
            <a:br>
              <a:rPr lang="ru-RU" sz="2400" dirty="0" smtClean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Bookman Old Style" pitchFamily="18" charset="0"/>
              </a:rPr>
              <a:t>в виде учебной деятельности и через организацию детских видов деятельности</a:t>
            </a:r>
            <a:endParaRPr lang="ru-RU" sz="24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2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занятие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нод</a:t>
                      </a:r>
                      <a:endParaRPr kumimoji="0" lang="ru-RU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 Образовательный процесс в значительной степени регламентирован. Главное для взрослого – двигаться по заранее намеченному плану, программе. Педагог часто опирается на подготовленный конспект занятия, в котором расписаны реплики и вопросы взрослого, ответы детей 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 Образовательный процесс предполагает внесение изменений (корректив) в планы, программы с учетом потребностей и интересов детей, конспекты могут использоваться частично, для заимствования фактического материала (например, интересных сведений о композиторах, писателях, художниках и их произведениях, отдельных методов и приемов и др., но не как «готовый образец» образовательного процесса.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Bookman Old Style" pitchFamily="18" charset="0"/>
              </a:rPr>
              <a:t>Принципы организации партнерской деятельности взрослого с детьми</a:t>
            </a:r>
            <a:endParaRPr lang="ru-RU" sz="28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 включенность воспитателя в деятельность наравне с детьми;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добровольное </a:t>
            </a:r>
            <a:r>
              <a:rPr lang="ru-RU" b="1" dirty="0" smtClean="0">
                <a:solidFill>
                  <a:schemeClr val="bg1"/>
                </a:solidFill>
              </a:rPr>
              <a:t>присоединение дошкольников к </a:t>
            </a:r>
            <a:r>
              <a:rPr lang="ru-RU" b="1" dirty="0" smtClean="0">
                <a:solidFill>
                  <a:schemeClr val="bg1"/>
                </a:solidFill>
              </a:rPr>
              <a:t>деятельности  (без </a:t>
            </a:r>
            <a:r>
              <a:rPr lang="ru-RU" b="1" dirty="0" smtClean="0">
                <a:solidFill>
                  <a:schemeClr val="bg1"/>
                </a:solidFill>
              </a:rPr>
              <a:t>психического и дисциплинарного принуждения) ;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свободное </a:t>
            </a:r>
            <a:r>
              <a:rPr lang="ru-RU" b="1" dirty="0" smtClean="0">
                <a:solidFill>
                  <a:schemeClr val="bg1"/>
                </a:solidFill>
              </a:rPr>
              <a:t>общение и перемещение детей во время </a:t>
            </a:r>
            <a:r>
              <a:rPr lang="ru-RU" b="1" dirty="0" smtClean="0">
                <a:solidFill>
                  <a:schemeClr val="bg1"/>
                </a:solidFill>
              </a:rPr>
              <a:t>деятельности  (при </a:t>
            </a:r>
            <a:r>
              <a:rPr lang="ru-RU" b="1" dirty="0" smtClean="0">
                <a:solidFill>
                  <a:schemeClr val="bg1"/>
                </a:solidFill>
              </a:rPr>
              <a:t>соответствии организации рабочего пространства) ;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• открытый временной конец </a:t>
            </a:r>
            <a:r>
              <a:rPr lang="ru-RU" b="1" dirty="0" smtClean="0">
                <a:solidFill>
                  <a:schemeClr val="bg1"/>
                </a:solidFill>
              </a:rPr>
              <a:t>деятельности (каждый </a:t>
            </a:r>
            <a:r>
              <a:rPr lang="ru-RU" b="1" dirty="0" smtClean="0">
                <a:solidFill>
                  <a:schemeClr val="bg1"/>
                </a:solidFill>
              </a:rPr>
              <a:t>работает в своем темпе) 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Bookman Old Style" pitchFamily="18" charset="0"/>
              </a:rPr>
              <a:t>Современные подходы к организации образовательной деятельности в детском саду</a:t>
            </a:r>
            <a:endParaRPr lang="ru-RU" sz="28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752528"/>
          </a:xfrm>
        </p:spPr>
        <p:txBody>
          <a:bodyPr>
            <a:normAutofit lnSpcReduction="10000"/>
          </a:bodyPr>
          <a:lstStyle/>
          <a:p>
            <a:r>
              <a:rPr lang="ru-RU" sz="2200" b="1" u="sng" dirty="0" smtClean="0">
                <a:solidFill>
                  <a:schemeClr val="bg1"/>
                </a:solidFill>
              </a:rPr>
              <a:t>Двигательная. </a:t>
            </a:r>
            <a:r>
              <a:rPr lang="ru-RU" sz="2200" b="1" dirty="0" smtClean="0">
                <a:solidFill>
                  <a:schemeClr val="bg1"/>
                </a:solidFill>
              </a:rPr>
              <a:t>Подвижные игры с правилами. Подвижные дидактические игры. Игровые упражнения. Соревнования. Игровые ситуации. Досуг. Ритмика. Аэробика, детский фитнес.</a:t>
            </a:r>
          </a:p>
          <a:p>
            <a:r>
              <a:rPr lang="ru-RU" sz="2200" b="1" u="sng" dirty="0" smtClean="0">
                <a:solidFill>
                  <a:schemeClr val="bg1"/>
                </a:solidFill>
              </a:rPr>
              <a:t>Игровая.</a:t>
            </a:r>
            <a:r>
              <a:rPr lang="ru-RU" sz="2200" b="1" dirty="0" smtClean="0">
                <a:solidFill>
                  <a:schemeClr val="bg1"/>
                </a:solidFill>
              </a:rPr>
              <a:t> Сюжетные игры. Игры с правилами. Создание игровых ситуаций по режимным моментам, с использованием литературного произведения. Игры с речевым сопровождением. Пальчиковые игры. Театрализованные игры.</a:t>
            </a:r>
          </a:p>
          <a:p>
            <a:r>
              <a:rPr lang="ru-RU" sz="2200" b="1" u="sng" dirty="0" smtClean="0">
                <a:solidFill>
                  <a:schemeClr val="bg1"/>
                </a:solidFill>
              </a:rPr>
              <a:t>Продуктивная. </a:t>
            </a:r>
            <a:r>
              <a:rPr lang="ru-RU" sz="2200" b="1" dirty="0" smtClean="0">
                <a:solidFill>
                  <a:schemeClr val="bg1"/>
                </a:solidFill>
              </a:rPr>
              <a:t>Мастерская по изготовлению продуктов детского творчества. Реализация проектов. Создание творческой группы. Детский дизайн. Опытно-экспериментальная деятельность. Выставки. Мини – музеи.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835292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u="sng" dirty="0">
                <a:solidFill>
                  <a:schemeClr val="bg1"/>
                </a:solidFill>
              </a:rPr>
              <a:t>Чтение художественной </a:t>
            </a:r>
            <a:r>
              <a:rPr lang="ru-RU" sz="2200" b="1" u="sng" dirty="0" smtClean="0">
                <a:solidFill>
                  <a:schemeClr val="bg1"/>
                </a:solidFill>
              </a:rPr>
              <a:t>литературы.  </a:t>
            </a:r>
            <a:r>
              <a:rPr lang="ru-RU" sz="2200" b="1" dirty="0">
                <a:solidFill>
                  <a:schemeClr val="bg1"/>
                </a:solidFill>
              </a:rPr>
              <a:t>Чтение. Обсуждение. Заучивание, рассказывание. Беседа. Театрализованная деятельность. Самостоятельная художественная речевая деятельность. Викторина. КВН. Вопросы и ответы. Презентация книжек. Выставки в книжном уголке. Литературные праздники, досуг.</a:t>
            </a:r>
          </a:p>
          <a:p>
            <a:r>
              <a:rPr lang="ru-RU" sz="2200" b="1" u="sng" dirty="0" smtClean="0">
                <a:solidFill>
                  <a:schemeClr val="bg1"/>
                </a:solidFill>
              </a:rPr>
              <a:t>Познавательно-исследовательская. </a:t>
            </a:r>
            <a:r>
              <a:rPr lang="ru-RU" sz="2200" b="1" dirty="0" smtClean="0">
                <a:solidFill>
                  <a:schemeClr val="bg1"/>
                </a:solidFill>
              </a:rPr>
              <a:t> </a:t>
            </a:r>
            <a:r>
              <a:rPr lang="ru-RU" sz="2200" b="1" dirty="0">
                <a:solidFill>
                  <a:schemeClr val="bg1"/>
                </a:solidFill>
              </a:rPr>
              <a:t>Наблюдение. Экскурсия. Решение проблемных ситуаций. Экспериментирование. Коллекционирование. Моделирование. Исследование. Реализация проекта. Игры (сюжетные, с правилами). Интеллектуальные игры (головоломки, викторины, задачи-шутки, ребусы, кроссворды, шарады). Мини-музеи. Конструирование.</a:t>
            </a:r>
          </a:p>
          <a:p>
            <a:r>
              <a:rPr lang="ru-RU" sz="2200" b="1" u="sng" dirty="0" smtClean="0">
                <a:solidFill>
                  <a:schemeClr val="bg1"/>
                </a:solidFill>
              </a:rPr>
              <a:t>Коммуникативная.  </a:t>
            </a:r>
            <a:r>
              <a:rPr lang="ru-RU" sz="2200" b="1" dirty="0" smtClean="0">
                <a:solidFill>
                  <a:schemeClr val="bg1"/>
                </a:solidFill>
              </a:rPr>
              <a:t>Беседа</a:t>
            </a:r>
            <a:r>
              <a:rPr lang="ru-RU" sz="2200" b="1" dirty="0">
                <a:solidFill>
                  <a:schemeClr val="bg1"/>
                </a:solidFill>
              </a:rPr>
              <a:t>. Ситуативный разговор. Речевая ситуация. Составление и отгадывание загадок. Игры (сюжетные, с правилами, театрализованные). Игровые ситуации. Этюды и постановки.</a:t>
            </a:r>
          </a:p>
          <a:p>
            <a:r>
              <a:rPr lang="ru-RU" sz="2200" b="1" u="sng" dirty="0" smtClean="0">
                <a:solidFill>
                  <a:schemeClr val="bg1"/>
                </a:solidFill>
              </a:rPr>
              <a:t>Трудовая. </a:t>
            </a:r>
            <a:r>
              <a:rPr lang="ru-RU" sz="2200" b="1" dirty="0" smtClean="0">
                <a:solidFill>
                  <a:schemeClr val="bg1"/>
                </a:solidFill>
              </a:rPr>
              <a:t> </a:t>
            </a:r>
            <a:r>
              <a:rPr lang="ru-RU" sz="2200" b="1" dirty="0">
                <a:solidFill>
                  <a:schemeClr val="bg1"/>
                </a:solidFill>
              </a:rPr>
              <a:t>Дежурство. Поручения. Задания. Самообслуживание. Совместные действия. Экскурсия.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133</TotalTime>
  <Words>865</Words>
  <Application>Microsoft Office PowerPoint</Application>
  <PresentationFormat>Экран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«Современные подходы к организации образовательной деятельности в детском саду»</vt:lpstr>
      <vt:lpstr>Процесс обучения в детском саду в виде учебной деятельности и через организацию детских видов деятельности</vt:lpstr>
      <vt:lpstr>Процесс обучения в детском саду в виде учебной деятельности и через организацию детских видов деятельности</vt:lpstr>
      <vt:lpstr>Процесс обучения в детском саду в виде учебной деятельности и через организацию детских видов деятельности</vt:lpstr>
      <vt:lpstr>Процесс обучения в детском саду в виде учебной деятельности и через организацию детских видов деятельности</vt:lpstr>
      <vt:lpstr>Процесс обучения в детском саду в виде учебной деятельности и через организацию детских видов деятельности</vt:lpstr>
      <vt:lpstr>Принципы организации партнерской деятельности взрослого с детьми</vt:lpstr>
      <vt:lpstr>Современные подходы к организации образовательной деятельности в детском саду</vt:lpstr>
      <vt:lpstr>Слайд 9</vt:lpstr>
      <vt:lpstr>  Вывод:  </vt:lpstr>
      <vt:lpstr>Спасибо за внимание!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«Современные подходы к организации образовательной деятельности в детском саду»</dc:title>
  <dc:creator>GYPNORION</dc:creator>
  <cp:lastModifiedBy>GYPNORION</cp:lastModifiedBy>
  <cp:revision>12</cp:revision>
  <dcterms:created xsi:type="dcterms:W3CDTF">2013-10-01T15:09:54Z</dcterms:created>
  <dcterms:modified xsi:type="dcterms:W3CDTF">2013-10-13T20:41:07Z</dcterms:modified>
</cp:coreProperties>
</file>